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35"/>
  </p:notesMasterIdLst>
  <p:handoutMasterIdLst>
    <p:handoutMasterId r:id="rId36"/>
  </p:handoutMasterIdLst>
  <p:sldIdLst>
    <p:sldId id="264" r:id="rId2"/>
    <p:sldId id="290" r:id="rId3"/>
    <p:sldId id="435" r:id="rId4"/>
    <p:sldId id="291" r:id="rId5"/>
    <p:sldId id="282" r:id="rId6"/>
    <p:sldId id="276" r:id="rId7"/>
    <p:sldId id="281" r:id="rId8"/>
    <p:sldId id="293" r:id="rId9"/>
    <p:sldId id="289" r:id="rId10"/>
    <p:sldId id="284" r:id="rId11"/>
    <p:sldId id="312" r:id="rId12"/>
    <p:sldId id="307" r:id="rId13"/>
    <p:sldId id="292" r:id="rId14"/>
    <p:sldId id="297" r:id="rId15"/>
    <p:sldId id="298" r:id="rId16"/>
    <p:sldId id="305" r:id="rId17"/>
    <p:sldId id="436" r:id="rId18"/>
    <p:sldId id="294" r:id="rId19"/>
    <p:sldId id="301" r:id="rId20"/>
    <p:sldId id="310" r:id="rId21"/>
    <p:sldId id="311" r:id="rId22"/>
    <p:sldId id="302" r:id="rId23"/>
    <p:sldId id="316" r:id="rId24"/>
    <p:sldId id="434" r:id="rId25"/>
    <p:sldId id="419" r:id="rId26"/>
    <p:sldId id="430" r:id="rId27"/>
    <p:sldId id="309" r:id="rId28"/>
    <p:sldId id="303" r:id="rId29"/>
    <p:sldId id="304" r:id="rId30"/>
    <p:sldId id="287" r:id="rId31"/>
    <p:sldId id="299" r:id="rId32"/>
    <p:sldId id="296" r:id="rId33"/>
    <p:sldId id="286" r:id="rId3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7" autoAdjust="0"/>
    <p:restoredTop sz="94280" autoAdjust="0"/>
  </p:normalViewPr>
  <p:slideViewPr>
    <p:cSldViewPr showGuides="1">
      <p:cViewPr varScale="1">
        <p:scale>
          <a:sx n="128" d="100"/>
          <a:sy n="128" d="100"/>
        </p:scale>
        <p:origin x="147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8/25/2025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8/25/2025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1C4E9-5E47-D4D4-8AB7-824245AFA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4B790-4501-E2F2-6813-E492DC9BD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3AA97-4081-80A7-ED5C-434296D8D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FE19-830D-49FA-9AD4-99FA1D73F35A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2292D-B1E4-8754-2168-50B2369F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AEBC0-0702-4CF2-C892-415F77D3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2E5BE-D4C5-4A72-BCCD-C7CCB938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A413-A740-DF60-D4F9-7360A8E5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38287-CB3D-0279-4C33-23B78DC45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7E593-DE23-794D-8B26-1516AD95A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02D1B-FAA5-553A-0C0A-1C9AF3F24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EACED-EB53-AA73-65CC-C1DE1326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F93413-D201-7BFF-E083-010D5E861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D215D9-F63A-3C3C-3EDA-D734F56426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F0CC2-EB01-9E18-A7D9-1F678DBF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C3171-5800-960A-A629-03F8090DD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0102B-0606-D76A-6CD8-A8384A2D7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9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253FE8-C7FC-19C7-11E9-A1D9F065F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87" y="291193"/>
            <a:ext cx="10351066" cy="970450"/>
          </a:xfrm>
        </p:spPr>
        <p:txBody>
          <a:bodyPr/>
          <a:lstStyle>
            <a:lvl1pPr algn="l">
              <a:defRPr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981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76BC-383A-C3B7-EAAD-7BF13BD68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C5EE6-F531-4B07-A2E1-CDD0FE37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3B835-67F5-D728-C57D-B95BC75EE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 smtClean="0"/>
              <a:t>8/25/2025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BF998-A689-437A-BD9F-755219A5A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46949-FC0B-9356-9E81-EF58BA03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8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BDB18-F409-C8CC-272B-4E7449AA9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6AAE1-484A-A986-3DB1-2FFBE1F19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82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82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78BEF-8B9F-7E55-1918-D35A52635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FE19-830D-49FA-9AD4-99FA1D73F35A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FA958-5824-1D77-FEC1-389AB2AE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B9A39-9DD5-8BE7-E7D1-21610D922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2E5BE-D4C5-4A72-BCCD-C7CCB938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1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892E-12E9-2BF8-22A8-2FC3D622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19F4A-6AFC-B618-A650-0C3A4D1A1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8CB30-0FB5-5069-1D5E-E23331D03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B1570-1E35-2B38-2394-506A65ACB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1613A-2CC3-1AF3-5CCE-0ED26262C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EF79E-31B8-F7F8-2506-858703EB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06BA-6B2A-ADF8-39F8-AE8659C93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B529A-CFD5-516A-C76B-3BD13E265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F393C-2702-9525-1457-D7418FF01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40589E-EEB3-3799-BB88-511A815CD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CB2EA-6AD4-7033-DEB7-E1BB6BCF42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10173-E67D-254B-4EE5-362EF4DF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629BC6-E389-4993-E1C2-97C120C31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D981AA-859B-E7A0-6C00-877142F9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A9AD-3B4F-DA2D-8936-8B061929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A4D45-7EA5-5EA9-BC72-34EE7D738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A2B85-0331-E44E-5502-D49574A96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C5288-40FD-C09E-60E0-8BF403E2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87B83-9534-6328-32DB-FBBA8E97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E87D7-E62D-14E1-1E0B-06DB32834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A2651-6252-EE03-296C-0F39E604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8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4DF1-E818-6370-2C8C-4B33D156F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4D501-1D11-E976-BB0B-B565B0FCE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54FA-9BAD-EB79-7B36-20C0F1B8E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BF65D-5F76-2343-163D-F2CCC0E29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EDFE1-6945-A566-8660-BAD7C644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661C4-9FA0-59AD-6D7E-D8D922F9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0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469FE-687A-442A-67AD-EA2F0FE30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9E5231-81FC-8953-DDF2-75D71D9F0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E1B65-5DE6-7BF6-EA18-B19765773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D5695-79F5-98DB-E864-F0EC2F9B2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BCCE7-8C4C-4B29-1A35-01A7DBBB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E38E5-8AF2-8277-BF59-D8623678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2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FC8AB-E8B4-4757-9A41-2144D729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91243-80CB-F14B-9B3D-90FFC56D8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FDF4F-3FE7-FB6F-2AF7-BA10727D06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69D5D-A93C-3EE5-2826-FDC4EDCCC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5F3DF-8DB9-EF9E-CAD8-7E6662598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94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Three-body_problem#/media/File:5_4_800_36_downscaled.gif" TargetMode="External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yZ2aY5lxEGE?feature=oemb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fuhbI8HE7s?feature=oembed" TargetMode="External"/><Relationship Id="rId5" Type="http://schemas.openxmlformats.org/officeDocument/2006/relationships/image" Target="../media/image32.jpeg"/><Relationship Id="rId4" Type="http://schemas.openxmlformats.org/officeDocument/2006/relationships/image" Target="../media/image31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gif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3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DA9C8D46-54D8-4DF1-99A2-E651C7B13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88823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DE12BF4D-F47A-41C1-85FC-652E412D3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7894862" y="684702"/>
            <a:ext cx="5330585" cy="5217362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000000">
                  <a:alpha val="41000"/>
                </a:srgbClr>
              </a:gs>
              <a:gs pos="85000">
                <a:schemeClr val="accent1">
                  <a:alpha val="25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62812" cy="448089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FBF53F-BBBA-4974-AD72-0E8CD294E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618" y="-2"/>
            <a:ext cx="12176200" cy="6400796"/>
          </a:xfrm>
          <a:prstGeom prst="rect">
            <a:avLst/>
          </a:prstGeom>
          <a:gradFill>
            <a:gsLst>
              <a:gs pos="4500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68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703" y="1201002"/>
            <a:ext cx="7206320" cy="2779619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PHYS 150:</a:t>
            </a:r>
            <a:br>
              <a:rPr lang="en-US" sz="4800" dirty="0">
                <a:solidFill>
                  <a:srgbClr val="FFFFFF"/>
                </a:solidFill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4800" dirty="0">
                <a:solidFill>
                  <a:srgbClr val="FFFFFF"/>
                </a:solidFill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Programming for Physics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0703" y="4940490"/>
            <a:ext cx="7206320" cy="126511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 introduction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348" y="0"/>
            <a:ext cx="3213523" cy="6858000"/>
          </a:xfrm>
          <a:prstGeom prst="rect">
            <a:avLst/>
          </a:prstGeom>
          <a:gradFill>
            <a:gsLst>
              <a:gs pos="0">
                <a:srgbClr val="000000">
                  <a:alpha val="41000"/>
                </a:srgbClr>
              </a:gs>
              <a:gs pos="86000">
                <a:schemeClr val="accent1">
                  <a:alpha val="3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32ED5CA-96CF-45D0-BD94-816E496D210B}"/>
              </a:ext>
            </a:extLst>
          </p:cNvPr>
          <p:cNvGrpSpPr/>
          <p:nvPr/>
        </p:nvGrpSpPr>
        <p:grpSpPr>
          <a:xfrm>
            <a:off x="608012" y="232943"/>
            <a:ext cx="8305800" cy="6392111"/>
            <a:chOff x="608012" y="219497"/>
            <a:chExt cx="8305800" cy="6392111"/>
          </a:xfrm>
        </p:grpSpPr>
        <p:pic>
          <p:nvPicPr>
            <p:cNvPr id="13" name="Picture 2" descr="Do medical students lose some of their empathy because they start ...">
              <a:extLst>
                <a:ext uri="{FF2B5EF4-FFF2-40B4-BE49-F238E27FC236}">
                  <a16:creationId xmlns:a16="http://schemas.microsoft.com/office/drawing/2014/main" id="{24B3524C-8D7E-4FB8-8F70-98583EBE64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544"/>
            <a:stretch/>
          </p:blipFill>
          <p:spPr bwMode="auto">
            <a:xfrm>
              <a:off x="608012" y="219497"/>
              <a:ext cx="8305800" cy="639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A4AFEA16-2328-4039-A227-7B6B8F18D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0012" y="4191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C88B6CBD-8693-4350-A06B-4FDFA3C0C8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65287" y="3876675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85D90603-1227-41D6-B610-35C9A86BA9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22449" y="42672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44AEB0E-BD84-4F33-B72E-EBCE9FF3367F}"/>
              </a:ext>
            </a:extLst>
          </p:cNvPr>
          <p:cNvSpPr/>
          <p:nvPr/>
        </p:nvSpPr>
        <p:spPr>
          <a:xfrm>
            <a:off x="9218612" y="2046724"/>
            <a:ext cx="24384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i="1" dirty="0">
                <a:latin typeface="CMU San Serif"/>
              </a:rPr>
              <a:t>“Everything should be made as simple as possible, but not simpler.” -- Einstein</a:t>
            </a:r>
          </a:p>
        </p:txBody>
      </p:sp>
      <p:grpSp>
        <p:nvGrpSpPr>
          <p:cNvPr id="8" name="Group 7" descr="a rabbit in a physical world described by fundamental laws of nature">
            <a:extLst>
              <a:ext uri="{FF2B5EF4-FFF2-40B4-BE49-F238E27FC236}">
                <a16:creationId xmlns:a16="http://schemas.microsoft.com/office/drawing/2014/main" id="{D2B719C0-F8D3-4140-B823-4382BF03B0AE}"/>
              </a:ext>
            </a:extLst>
          </p:cNvPr>
          <p:cNvGrpSpPr/>
          <p:nvPr/>
        </p:nvGrpSpPr>
        <p:grpSpPr>
          <a:xfrm>
            <a:off x="569912" y="255355"/>
            <a:ext cx="8305800" cy="6392111"/>
            <a:chOff x="3122613" y="940558"/>
            <a:chExt cx="8305800" cy="6392111"/>
          </a:xfrm>
        </p:grpSpPr>
        <p:pic>
          <p:nvPicPr>
            <p:cNvPr id="5" name="Picture 2" descr="Do medical students lose some of their empathy because they start ...">
              <a:extLst>
                <a:ext uri="{FF2B5EF4-FFF2-40B4-BE49-F238E27FC236}">
                  <a16:creationId xmlns:a16="http://schemas.microsoft.com/office/drawing/2014/main" id="{3FC2CE57-FB82-4FAF-B092-27BFC95D88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56" b="3088"/>
            <a:stretch/>
          </p:blipFill>
          <p:spPr bwMode="auto">
            <a:xfrm>
              <a:off x="3122613" y="940558"/>
              <a:ext cx="8305800" cy="639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B660D4CD-54AF-4147-97FA-D4D13AF80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5612" y="4572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B37BFCD7-CE8E-4BEF-BA58-685E4A4565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22774" y="5004178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7B7EED17-3193-4C2E-9398-0CF2E6A4B6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808412" y="5715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270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2EF8BC-31DE-58CA-780E-51FF67993D66}"/>
              </a:ext>
            </a:extLst>
          </p:cNvPr>
          <p:cNvSpPr txBox="1"/>
          <p:nvPr/>
        </p:nvSpPr>
        <p:spPr>
          <a:xfrm>
            <a:off x="1141412" y="1600200"/>
            <a:ext cx="108966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From complex phenomena to fundamental nature laws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From fundamental nature laws to understand/predict new phenomena and design new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02FAC-9DCC-4826-8B6E-35F232EF0018}"/>
              </a:ext>
            </a:extLst>
          </p:cNvPr>
          <p:cNvSpPr txBox="1"/>
          <p:nvPr/>
        </p:nvSpPr>
        <p:spPr>
          <a:xfrm>
            <a:off x="2589212" y="4462522"/>
            <a:ext cx="60930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 Using programming and mathematical models to replicate the behavior of complex real-world systems over time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7FA2FE-FFDF-3D69-AC1D-84762EF8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goals of physicists</a:t>
            </a:r>
          </a:p>
        </p:txBody>
      </p:sp>
    </p:spTree>
    <p:extLst>
      <p:ext uri="{BB962C8B-B14F-4D97-AF65-F5344CB8AC3E}">
        <p14:creationId xmlns:p14="http://schemas.microsoft.com/office/powerpoint/2010/main" val="321024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liptical orbital of planet">
            <a:extLst>
              <a:ext uri="{FF2B5EF4-FFF2-40B4-BE49-F238E27FC236}">
                <a16:creationId xmlns:a16="http://schemas.microsoft.com/office/drawing/2014/main" id="{99344B95-18BC-40AA-8EFC-0BE6C99B184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3352800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1A899E-ABA2-42D2-97ED-5381CB483FD3}"/>
              </a:ext>
            </a:extLst>
          </p:cNvPr>
          <p:cNvSpPr txBox="1"/>
          <p:nvPr/>
        </p:nvSpPr>
        <p:spPr>
          <a:xfrm>
            <a:off x="531812" y="595090"/>
            <a:ext cx="8140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Newton’s law of universal gravitation (1687)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143D74-91F7-4FA0-833A-38B7B0C14BE1}"/>
                  </a:ext>
                </a:extLst>
              </p:cNvPr>
              <p:cNvSpPr txBox="1"/>
              <p:nvPr/>
            </p:nvSpPr>
            <p:spPr>
              <a:xfrm>
                <a:off x="3579812" y="1504377"/>
                <a:ext cx="1755417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143D74-91F7-4FA0-833A-38B7B0C14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812" y="1504377"/>
                <a:ext cx="1755417" cy="630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solar systems gif">
            <a:extLst>
              <a:ext uri="{FF2B5EF4-FFF2-40B4-BE49-F238E27FC236}">
                <a16:creationId xmlns:a16="http://schemas.microsoft.com/office/drawing/2014/main" id="{991B28D5-EFF9-4897-BE4E-21BF60AC3F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3947890"/>
            <a:ext cx="4762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624860-87F2-4DD4-BBAA-6AE01C7CCCE1}"/>
                  </a:ext>
                </a:extLst>
              </p:cNvPr>
              <p:cNvSpPr txBox="1"/>
              <p:nvPr/>
            </p:nvSpPr>
            <p:spPr>
              <a:xfrm>
                <a:off x="3732212" y="2880997"/>
                <a:ext cx="2438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624860-87F2-4DD4-BBAA-6AE01C7CC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212" y="2880997"/>
                <a:ext cx="24384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B55B638-B1F7-437D-97B6-EAEFBA3AD441}"/>
              </a:ext>
            </a:extLst>
          </p:cNvPr>
          <p:cNvSpPr txBox="1"/>
          <p:nvPr/>
        </p:nvSpPr>
        <p:spPr>
          <a:xfrm>
            <a:off x="379412" y="2880996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Newton’s second law</a:t>
            </a:r>
          </a:p>
        </p:txBody>
      </p:sp>
    </p:spTree>
    <p:extLst>
      <p:ext uri="{BB962C8B-B14F-4D97-AF65-F5344CB8AC3E}">
        <p14:creationId xmlns:p14="http://schemas.microsoft.com/office/powerpoint/2010/main" val="171199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liptical orbitals">
            <a:extLst>
              <a:ext uri="{FF2B5EF4-FFF2-40B4-BE49-F238E27FC236}">
                <a16:creationId xmlns:a16="http://schemas.microsoft.com/office/drawing/2014/main" id="{99344B95-18BC-40AA-8EFC-0BE6C99B184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69920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1A899E-ABA2-42D2-97ED-5381CB483FD3}"/>
              </a:ext>
            </a:extLst>
          </p:cNvPr>
          <p:cNvSpPr txBox="1"/>
          <p:nvPr/>
        </p:nvSpPr>
        <p:spPr>
          <a:xfrm>
            <a:off x="531812" y="595090"/>
            <a:ext cx="8140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Newton’s law of universal gravitation (1687)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143D74-91F7-4FA0-833A-38B7B0C14BE1}"/>
                  </a:ext>
                </a:extLst>
              </p:cNvPr>
              <p:cNvSpPr txBox="1"/>
              <p:nvPr/>
            </p:nvSpPr>
            <p:spPr>
              <a:xfrm>
                <a:off x="3579812" y="1504377"/>
                <a:ext cx="1755417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143D74-91F7-4FA0-833A-38B7B0C14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812" y="1504377"/>
                <a:ext cx="1755417" cy="630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 descr="three body problems">
            <a:extLst>
              <a:ext uri="{FF2B5EF4-FFF2-40B4-BE49-F238E27FC236}">
                <a16:creationId xmlns:a16="http://schemas.microsoft.com/office/drawing/2014/main" id="{02F99A1E-8B41-438B-A953-6C77AE43AE23}"/>
              </a:ext>
            </a:extLst>
          </p:cNvPr>
          <p:cNvGrpSpPr/>
          <p:nvPr/>
        </p:nvGrpSpPr>
        <p:grpSpPr>
          <a:xfrm>
            <a:off x="6809559" y="1295401"/>
            <a:ext cx="4618854" cy="4865131"/>
            <a:chOff x="1065212" y="2484270"/>
            <a:chExt cx="2942851" cy="3367826"/>
          </a:xfrm>
        </p:grpSpPr>
        <p:pic>
          <p:nvPicPr>
            <p:cNvPr id="1030" name="Picture 6" descr="https://upload.wikimedia.org/wikipedia/commons/1/1c/Three-body_Problem_Animation_with_COM.gif">
              <a:extLst>
                <a:ext uri="{FF2B5EF4-FFF2-40B4-BE49-F238E27FC236}">
                  <a16:creationId xmlns:a16="http://schemas.microsoft.com/office/drawing/2014/main" id="{9B90C7BF-C30D-411B-A916-D424BB39929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clrChange>
                <a:clrFrom>
                  <a:srgbClr val="FEFFFC"/>
                </a:clrFrom>
                <a:clrTo>
                  <a:srgbClr val="FEFF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212" y="248427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97EAE2-E91F-49DA-8806-8AB0DA907CF4}"/>
                </a:ext>
              </a:extLst>
            </p:cNvPr>
            <p:cNvSpPr txBox="1"/>
            <p:nvPr/>
          </p:nvSpPr>
          <p:spPr>
            <a:xfrm>
              <a:off x="1823314" y="5596431"/>
              <a:ext cx="2184749" cy="25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hlinkClick r:id="rId5"/>
                </a:rPr>
                <a:t>The three body problem </a:t>
              </a:r>
              <a:endPara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863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modification from general relativity">
            <a:extLst>
              <a:ext uri="{FF2B5EF4-FFF2-40B4-BE49-F238E27FC236}">
                <a16:creationId xmlns:a16="http://schemas.microsoft.com/office/drawing/2014/main" id="{486C7A5D-AF4B-4E36-8D9B-EFF9AE9ADC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0E0202"/>
              </a:clrFrom>
              <a:clrTo>
                <a:srgbClr val="0E02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3276600"/>
            <a:ext cx="3286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lliptical planet orbital ">
            <a:extLst>
              <a:ext uri="{FF2B5EF4-FFF2-40B4-BE49-F238E27FC236}">
                <a16:creationId xmlns:a16="http://schemas.microsoft.com/office/drawing/2014/main" id="{4605D487-1FE1-423D-BA4A-7C67BAE78E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3048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821788-8019-4679-AD5C-AF39FFA9BE25}"/>
              </a:ext>
            </a:extLst>
          </p:cNvPr>
          <p:cNvSpPr txBox="1"/>
          <p:nvPr/>
        </p:nvSpPr>
        <p:spPr>
          <a:xfrm>
            <a:off x="3579812" y="838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Newton’s law of universal gravitation (1687)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6A1E69-0A6C-4258-923B-C8F8850239B2}"/>
                  </a:ext>
                </a:extLst>
              </p:cNvPr>
              <p:cNvSpPr txBox="1"/>
              <p:nvPr/>
            </p:nvSpPr>
            <p:spPr>
              <a:xfrm>
                <a:off x="5713412" y="1574600"/>
                <a:ext cx="1755417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6A1E69-0A6C-4258-923B-C8F885023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12" y="1574600"/>
                <a:ext cx="1755417" cy="6301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B9E431E-A204-4DDC-90B0-A15E02493D2F}"/>
              </a:ext>
            </a:extLst>
          </p:cNvPr>
          <p:cNvSpPr txBox="1"/>
          <p:nvPr/>
        </p:nvSpPr>
        <p:spPr>
          <a:xfrm>
            <a:off x="3579812" y="465329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Einstein's General Relativity (1915)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B78832-0D05-42F7-B4E6-1D92DA61EC7C}"/>
                  </a:ext>
                </a:extLst>
              </p:cNvPr>
              <p:cNvSpPr txBox="1"/>
              <p:nvPr/>
            </p:nvSpPr>
            <p:spPr>
              <a:xfrm>
                <a:off x="5332412" y="5562600"/>
                <a:ext cx="2566920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B78832-0D05-42F7-B4E6-1D92DA61E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412" y="5562600"/>
                <a:ext cx="2566920" cy="399084"/>
              </a:xfrm>
              <a:prstGeom prst="rect">
                <a:avLst/>
              </a:prstGeom>
              <a:blipFill>
                <a:blip r:embed="rId5"/>
                <a:stretch>
                  <a:fillRect l="-2138" r="-238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07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variant of the black-hole accretion disk seen in the film Interstellar">
            <a:extLst>
              <a:ext uri="{FF2B5EF4-FFF2-40B4-BE49-F238E27FC236}">
                <a16:creationId xmlns:a16="http://schemas.microsoft.com/office/drawing/2014/main" id="{FBA84293-E86C-4AF0-A186-B9A37E4B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" y="2057400"/>
            <a:ext cx="2966720" cy="15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4BDA99-29B5-4CE5-B585-8BBA14831FF0}"/>
              </a:ext>
            </a:extLst>
          </p:cNvPr>
          <p:cNvSpPr/>
          <p:nvPr/>
        </p:nvSpPr>
        <p:spPr>
          <a:xfrm>
            <a:off x="150812" y="3805651"/>
            <a:ext cx="3941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Gargantua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 A variant of the black-hole accretion disk seen in the film Interstellar. Credit: DNEG/Warner Bros. Entertainment Inc./CQG 32 065001 (a 2014 film)</a:t>
            </a:r>
          </a:p>
        </p:txBody>
      </p:sp>
      <p:grpSp>
        <p:nvGrpSpPr>
          <p:cNvPr id="8" name="Group 7" descr="the first picture of black hole taken in 2019">
            <a:extLst>
              <a:ext uri="{FF2B5EF4-FFF2-40B4-BE49-F238E27FC236}">
                <a16:creationId xmlns:a16="http://schemas.microsoft.com/office/drawing/2014/main" id="{C3641E6E-54AB-40C5-8F41-CF241FDDAFD5}"/>
              </a:ext>
            </a:extLst>
          </p:cNvPr>
          <p:cNvGrpSpPr/>
          <p:nvPr/>
        </p:nvGrpSpPr>
        <p:grpSpPr>
          <a:xfrm>
            <a:off x="7770812" y="2020966"/>
            <a:ext cx="3901238" cy="2173909"/>
            <a:chOff x="7284698" y="2514600"/>
            <a:chExt cx="4627328" cy="2578512"/>
          </a:xfrm>
        </p:grpSpPr>
        <p:pic>
          <p:nvPicPr>
            <p:cNvPr id="6" name="Picture 4" descr="Here's the first picture of a black hole | Science News for Students">
              <a:extLst>
                <a:ext uri="{FF2B5EF4-FFF2-40B4-BE49-F238E27FC236}">
                  <a16:creationId xmlns:a16="http://schemas.microsoft.com/office/drawing/2014/main" id="{1C6A2E6E-CD96-44D8-BD5A-6576D5501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3789" y="2514600"/>
              <a:ext cx="3886200" cy="2078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6E6015-4C67-4DAF-A0BD-3D1BED3C108B}"/>
                </a:ext>
              </a:extLst>
            </p:cNvPr>
            <p:cNvSpPr txBox="1"/>
            <p:nvPr/>
          </p:nvSpPr>
          <p:spPr>
            <a:xfrm>
              <a:off x="7284698" y="4631447"/>
              <a:ext cx="4627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The first picture of black hole from The Event Horizon Telescope (2019)</a:t>
              </a:r>
            </a:p>
          </p:txBody>
        </p:sp>
      </p:grpSp>
      <p:grpSp>
        <p:nvGrpSpPr>
          <p:cNvPr id="3" name="Group 2" descr="A variant of the black-hole accretion disk seen in the film Interstellar">
            <a:extLst>
              <a:ext uri="{FF2B5EF4-FFF2-40B4-BE49-F238E27FC236}">
                <a16:creationId xmlns:a16="http://schemas.microsoft.com/office/drawing/2014/main" id="{F5F271CE-AE7F-49D5-8D7F-4D43FE6ED683}"/>
              </a:ext>
            </a:extLst>
          </p:cNvPr>
          <p:cNvGrpSpPr/>
          <p:nvPr/>
        </p:nvGrpSpPr>
        <p:grpSpPr>
          <a:xfrm>
            <a:off x="4189412" y="2029012"/>
            <a:ext cx="3032894" cy="2293841"/>
            <a:chOff x="4418012" y="4373625"/>
            <a:chExt cx="2707223" cy="2047529"/>
          </a:xfrm>
        </p:grpSpPr>
        <p:pic>
          <p:nvPicPr>
            <p:cNvPr id="1026" name="Picture 2" descr="NASA Visualization Shows a Black Hole's Warped World | NASA">
              <a:extLst>
                <a:ext uri="{FF2B5EF4-FFF2-40B4-BE49-F238E27FC236}">
                  <a16:creationId xmlns:a16="http://schemas.microsoft.com/office/drawing/2014/main" id="{AEE959B9-EE02-4F6F-B69B-D4C5C2CB9AA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8012" y="4373625"/>
              <a:ext cx="2575560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19C9689-97DF-46D7-AA60-587B75306CC7}"/>
                </a:ext>
              </a:extLst>
            </p:cNvPr>
            <p:cNvSpPr/>
            <p:nvPr/>
          </p:nvSpPr>
          <p:spPr>
            <a:xfrm>
              <a:off x="4453990" y="5959489"/>
              <a:ext cx="267124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Credits: NASA’s Goddard Space Flight Center/Jeremy </a:t>
              </a:r>
              <a:r>
                <a:rPr lang="en-US" sz="1200" dirty="0" err="1">
                  <a:solidFill>
                    <a:schemeClr val="accent2">
                      <a:lumMod val="7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Schnittman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52B1F73B-34B2-B4B3-899F-985C1903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holes: singularity of space-time</a:t>
            </a:r>
          </a:p>
        </p:txBody>
      </p:sp>
    </p:spTree>
    <p:extLst>
      <p:ext uri="{BB962C8B-B14F-4D97-AF65-F5344CB8AC3E}">
        <p14:creationId xmlns:p14="http://schemas.microsoft.com/office/powerpoint/2010/main" val="370853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o medical students lose some of their empathy because they start ...">
            <a:extLst>
              <a:ext uri="{FF2B5EF4-FFF2-40B4-BE49-F238E27FC236}">
                <a16:creationId xmlns:a16="http://schemas.microsoft.com/office/drawing/2014/main" id="{9D8E9118-B423-4A2F-BDAF-A901B5BA1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6" b="3088"/>
          <a:stretch/>
        </p:blipFill>
        <p:spPr bwMode="auto">
          <a:xfrm>
            <a:off x="2055812" y="246391"/>
            <a:ext cx="8305800" cy="639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Black Apple - Picture of The Black Apple, Jalon - Tripadvisor">
            <a:extLst>
              <a:ext uri="{FF2B5EF4-FFF2-40B4-BE49-F238E27FC236}">
                <a16:creationId xmlns:a16="http://schemas.microsoft.com/office/drawing/2014/main" id="{AD7BE00A-62B8-4DF4-AC5C-07CDA2556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98812" y="3886200"/>
            <a:ext cx="31432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Black Apple - Picture of The Black Apple, Jalon - Tripadvisor">
            <a:extLst>
              <a:ext uri="{FF2B5EF4-FFF2-40B4-BE49-F238E27FC236}">
                <a16:creationId xmlns:a16="http://schemas.microsoft.com/office/drawing/2014/main" id="{B56AF56D-D548-4CB6-843C-E76FCBC7C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17812" y="4200525"/>
            <a:ext cx="31432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he Black Apple - Picture of The Black Apple, Jalon - Tripadvisor">
            <a:extLst>
              <a:ext uri="{FF2B5EF4-FFF2-40B4-BE49-F238E27FC236}">
                <a16:creationId xmlns:a16="http://schemas.microsoft.com/office/drawing/2014/main" id="{EB098D96-7400-4896-9370-FB86246AE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75012" y="4267200"/>
            <a:ext cx="31432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3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48075-408E-95E9-BA78-898CEDBB2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5C5DB4E-2F30-651B-60D4-111338F45710}"/>
              </a:ext>
            </a:extLst>
          </p:cNvPr>
          <p:cNvGrpSpPr/>
          <p:nvPr/>
        </p:nvGrpSpPr>
        <p:grpSpPr>
          <a:xfrm>
            <a:off x="608012" y="232943"/>
            <a:ext cx="8305800" cy="6392111"/>
            <a:chOff x="608012" y="219497"/>
            <a:chExt cx="8305800" cy="6392111"/>
          </a:xfrm>
        </p:grpSpPr>
        <p:pic>
          <p:nvPicPr>
            <p:cNvPr id="13" name="Picture 2" descr="Do medical students lose some of their empathy because they start ...">
              <a:extLst>
                <a:ext uri="{FF2B5EF4-FFF2-40B4-BE49-F238E27FC236}">
                  <a16:creationId xmlns:a16="http://schemas.microsoft.com/office/drawing/2014/main" id="{9C9B654D-5428-3923-B088-CECA506420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544"/>
            <a:stretch/>
          </p:blipFill>
          <p:spPr bwMode="auto">
            <a:xfrm>
              <a:off x="608012" y="219497"/>
              <a:ext cx="8305800" cy="639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31548389-7A6F-6392-422A-AF5F57D0F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0012" y="4191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B6588A11-2CDC-8337-7761-C7893F971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65287" y="3876675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F2601680-DA87-5E64-D70D-2A00274095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22449" y="42672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72ACBAF-6BB2-502E-17B5-5D43C6AF9AAC}"/>
              </a:ext>
            </a:extLst>
          </p:cNvPr>
          <p:cNvSpPr/>
          <p:nvPr/>
        </p:nvSpPr>
        <p:spPr>
          <a:xfrm>
            <a:off x="9218612" y="2046724"/>
            <a:ext cx="24384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i="1" dirty="0">
                <a:latin typeface="CMU San Serif"/>
              </a:rPr>
              <a:t>“Everything should be made as simple as possible, but not simpler.” -- Einstein</a:t>
            </a:r>
          </a:p>
        </p:txBody>
      </p:sp>
      <p:grpSp>
        <p:nvGrpSpPr>
          <p:cNvPr id="8" name="Group 7" descr="a rabbit in a physical world described by fundamental laws of nature">
            <a:extLst>
              <a:ext uri="{FF2B5EF4-FFF2-40B4-BE49-F238E27FC236}">
                <a16:creationId xmlns:a16="http://schemas.microsoft.com/office/drawing/2014/main" id="{5AE0E8D4-64C9-9001-A91E-A7D92669842D}"/>
              </a:ext>
            </a:extLst>
          </p:cNvPr>
          <p:cNvGrpSpPr/>
          <p:nvPr/>
        </p:nvGrpSpPr>
        <p:grpSpPr>
          <a:xfrm>
            <a:off x="569912" y="255355"/>
            <a:ext cx="8305800" cy="6392111"/>
            <a:chOff x="3122613" y="940558"/>
            <a:chExt cx="8305800" cy="6392111"/>
          </a:xfrm>
        </p:grpSpPr>
        <p:pic>
          <p:nvPicPr>
            <p:cNvPr id="5" name="Picture 2" descr="Do medical students lose some of their empathy because they start ...">
              <a:extLst>
                <a:ext uri="{FF2B5EF4-FFF2-40B4-BE49-F238E27FC236}">
                  <a16:creationId xmlns:a16="http://schemas.microsoft.com/office/drawing/2014/main" id="{4B906E1A-FC00-88F5-FB34-B531CF2775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56" b="3088"/>
            <a:stretch/>
          </p:blipFill>
          <p:spPr bwMode="auto">
            <a:xfrm>
              <a:off x="3122613" y="940558"/>
              <a:ext cx="8305800" cy="639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D591F868-2E9A-21D4-80B0-060E1BF4F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5612" y="4572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EA26CDD7-FD41-4C27-8FC4-BE6162BB7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22774" y="5004178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66A4DE78-5C75-ACD6-11C2-D02F91AE4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808412" y="5715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283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956E29-FF81-4A69-A0CB-61051BF31414}"/>
              </a:ext>
            </a:extLst>
          </p:cNvPr>
          <p:cNvSpPr txBox="1"/>
          <p:nvPr/>
        </p:nvSpPr>
        <p:spPr>
          <a:xfrm>
            <a:off x="351384" y="4269383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Laminar vs Turbulence flow of water</a:t>
            </a:r>
          </a:p>
        </p:txBody>
      </p:sp>
      <p:pic>
        <p:nvPicPr>
          <p:cNvPr id="4" name="Picture 2" descr="simulation result of the Navier-Stokes equation">
            <a:extLst>
              <a:ext uri="{FF2B5EF4-FFF2-40B4-BE49-F238E27FC236}">
                <a16:creationId xmlns:a16="http://schemas.microsoft.com/office/drawing/2014/main" id="{0FF48B04-F727-44E8-8F9D-B9FCF47CA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3477679"/>
            <a:ext cx="3733801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919EB23-3DCC-420B-FAB2-A9FB64A01616}"/>
              </a:ext>
            </a:extLst>
          </p:cNvPr>
          <p:cNvGrpSpPr/>
          <p:nvPr/>
        </p:nvGrpSpPr>
        <p:grpSpPr>
          <a:xfrm>
            <a:off x="351384" y="5185592"/>
            <a:ext cx="5971629" cy="1311844"/>
            <a:chOff x="351384" y="5185592"/>
            <a:chExt cx="5971629" cy="13118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B6AA6D8-A30C-4462-B954-1BAB96497DFC}"/>
                    </a:ext>
                  </a:extLst>
                </p:cNvPr>
                <p:cNvSpPr txBox="1"/>
                <p:nvPr/>
              </p:nvSpPr>
              <p:spPr>
                <a:xfrm>
                  <a:off x="1875385" y="5795192"/>
                  <a:ext cx="4447628" cy="7022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∇w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B6AA6D8-A30C-4462-B954-1BAB96497D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5385" y="5795192"/>
                  <a:ext cx="4447628" cy="70224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63AB30-21C9-4D2F-8DD2-E773884BF43A}"/>
                </a:ext>
              </a:extLst>
            </p:cNvPr>
            <p:cNvSpPr txBox="1"/>
            <p:nvPr/>
          </p:nvSpPr>
          <p:spPr>
            <a:xfrm>
              <a:off x="351384" y="5185592"/>
              <a:ext cx="533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Navier-Stokes Equations for water</a:t>
              </a:r>
            </a:p>
          </p:txBody>
        </p:sp>
      </p:grpSp>
      <p:pic>
        <p:nvPicPr>
          <p:cNvPr id="2052" name="Picture 4" descr="water flows in a river">
            <a:extLst>
              <a:ext uri="{FF2B5EF4-FFF2-40B4-BE49-F238E27FC236}">
                <a16:creationId xmlns:a16="http://schemas.microsoft.com/office/drawing/2014/main" id="{E2A84828-4470-4892-BDA8-D20DACC531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155156"/>
            <a:ext cx="3796734" cy="286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gulf ball in the fluid flow; laminar vs turbulent flow">
            <a:extLst>
              <a:ext uri="{FF2B5EF4-FFF2-40B4-BE49-F238E27FC236}">
                <a16:creationId xmlns:a16="http://schemas.microsoft.com/office/drawing/2014/main" id="{FAD6F450-594B-4D48-8399-EB21DDB231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123780"/>
            <a:ext cx="3733801" cy="187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3E07A3-A711-365C-0F54-9F1AD9E06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Dynamics</a:t>
            </a:r>
          </a:p>
        </p:txBody>
      </p:sp>
    </p:spTree>
    <p:extLst>
      <p:ext uri="{BB962C8B-B14F-4D97-AF65-F5344CB8AC3E}">
        <p14:creationId xmlns:p14="http://schemas.microsoft.com/office/powerpoint/2010/main" val="24877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DC2503-1834-46B9-AFC1-6E8D3CAF7352}"/>
              </a:ext>
            </a:extLst>
          </p:cNvPr>
          <p:cNvSpPr txBox="1"/>
          <p:nvPr/>
        </p:nvSpPr>
        <p:spPr>
          <a:xfrm>
            <a:off x="341620" y="147623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protein folding, cell membrane dynamics, organisms…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553454-CE9A-4134-A6CF-846A08AB6633}"/>
              </a:ext>
            </a:extLst>
          </p:cNvPr>
          <p:cNvSpPr txBox="1"/>
          <p:nvPr/>
        </p:nvSpPr>
        <p:spPr>
          <a:xfrm>
            <a:off x="5408612" y="6017567"/>
            <a:ext cx="7397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lot of programming and </a:t>
            </a:r>
            <a:r>
              <a:rPr lang="en-US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softwares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93B05-1EA7-44F3-9A34-01749C2BF85E}"/>
              </a:ext>
            </a:extLst>
          </p:cNvPr>
          <p:cNvSpPr txBox="1"/>
          <p:nvPr/>
        </p:nvSpPr>
        <p:spPr>
          <a:xfrm>
            <a:off x="6935879" y="2484922"/>
            <a:ext cx="4343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Molecular dynamics simulation of ~1000 atoms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C5987-33EC-4ADF-AC5D-216D4370EE11}"/>
              </a:ext>
            </a:extLst>
          </p:cNvPr>
          <p:cNvSpPr txBox="1"/>
          <p:nvPr/>
        </p:nvSpPr>
        <p:spPr>
          <a:xfrm>
            <a:off x="6943256" y="4265261"/>
            <a:ext cx="4343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Impossible to solve it use pencil and paper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430B4-FB3A-449C-AA2F-AB07F3570AAF}"/>
              </a:ext>
            </a:extLst>
          </p:cNvPr>
          <p:cNvSpPr txBox="1"/>
          <p:nvPr/>
        </p:nvSpPr>
        <p:spPr>
          <a:xfrm>
            <a:off x="6935879" y="3573774"/>
            <a:ext cx="4343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Newtonian dynamics</a:t>
            </a:r>
          </a:p>
        </p:txBody>
      </p:sp>
      <p:pic>
        <p:nvPicPr>
          <p:cNvPr id="5" name="Online Media 4" descr="Protein Folding animation">
            <a:hlinkClick r:id="" action="ppaction://media"/>
            <a:extLst>
              <a:ext uri="{FF2B5EF4-FFF2-40B4-BE49-F238E27FC236}">
                <a16:creationId xmlns:a16="http://schemas.microsoft.com/office/drawing/2014/main" id="{6AB4303C-59AB-A0ED-99A2-3834697EE2C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79412" y="2318706"/>
            <a:ext cx="5263938" cy="29718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CA85A2-792F-7162-647A-E512C37A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Biophysics</a:t>
            </a:r>
          </a:p>
        </p:txBody>
      </p:sp>
    </p:spTree>
    <p:extLst>
      <p:ext uri="{BB962C8B-B14F-4D97-AF65-F5344CB8AC3E}">
        <p14:creationId xmlns:p14="http://schemas.microsoft.com/office/powerpoint/2010/main" val="176951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D7FEF9-9A93-461B-9F31-5D5814FE315A}"/>
              </a:ext>
            </a:extLst>
          </p:cNvPr>
          <p:cNvSpPr txBox="1"/>
          <p:nvPr/>
        </p:nvSpPr>
        <p:spPr>
          <a:xfrm>
            <a:off x="454024" y="2666342"/>
            <a:ext cx="10744200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B.S in Physics, Nanjing University  2007-2011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Ohio State University 2011-2013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PhD in physics, University of California, San Diego 2013 - 2017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Post-Doc, University of Maryland, </a:t>
            </a:r>
            <a:r>
              <a:rPr lang="en-US" altLang="zh-CN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2017-2020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Texas A&amp;M, 2020 - 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36BEB733-4C74-46B6-92A1-63C1FD3B8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About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0CD6A-8924-4AE6-9AA6-DD3ABB77A647}"/>
              </a:ext>
            </a:extLst>
          </p:cNvPr>
          <p:cNvSpPr txBox="1"/>
          <p:nvPr/>
        </p:nvSpPr>
        <p:spPr>
          <a:xfrm>
            <a:off x="455612" y="1357844"/>
            <a:ext cx="876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Instructor: Shenglong Xu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Assistant Professor, Department of Physics &amp; Astronomy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Office: MPHY 404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Email: slxu@tamu.edu</a:t>
            </a:r>
          </a:p>
        </p:txBody>
      </p:sp>
    </p:spTree>
    <p:extLst>
      <p:ext uri="{BB962C8B-B14F-4D97-AF65-F5344CB8AC3E}">
        <p14:creationId xmlns:p14="http://schemas.microsoft.com/office/powerpoint/2010/main" val="301131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B9C373-86FE-45D1-9DB8-CCB6D9229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Conway's Game of Life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19061-6A69-4EBF-9B43-52FBDC5072F6}"/>
              </a:ext>
            </a:extLst>
          </p:cNvPr>
          <p:cNvSpPr txBox="1"/>
          <p:nvPr/>
        </p:nvSpPr>
        <p:spPr>
          <a:xfrm>
            <a:off x="760412" y="1609960"/>
            <a:ext cx="10439400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Any live cell with fewer than two live neighbors dies, as if by underpopulation.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Any live cell with two or three live neighbors lives on to the next generation.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Any live cell with more than three live neighbors dies, as if by overpopulation.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Any dead cell with exactly three live neighbors becomes a live cell, as if by reproduction.</a:t>
            </a:r>
          </a:p>
        </p:txBody>
      </p:sp>
      <p:pic>
        <p:nvPicPr>
          <p:cNvPr id="3" name="Picture 2" descr="4 rules of Conway's game of life">
            <a:extLst>
              <a:ext uri="{FF2B5EF4-FFF2-40B4-BE49-F238E27FC236}">
                <a16:creationId xmlns:a16="http://schemas.microsoft.com/office/drawing/2014/main" id="{DFC482BE-840D-4C0C-9599-CD0736301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12" y="3733364"/>
            <a:ext cx="6039693" cy="31246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CEF063-5993-93EC-420D-69DEA3BAE5E4}"/>
              </a:ext>
            </a:extLst>
          </p:cNvPr>
          <p:cNvSpPr txBox="1"/>
          <p:nvPr/>
        </p:nvSpPr>
        <p:spPr>
          <a:xfrm>
            <a:off x="608012" y="46482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Focus on the middle cell</a:t>
            </a:r>
          </a:p>
        </p:txBody>
      </p:sp>
    </p:spTree>
    <p:extLst>
      <p:ext uri="{BB962C8B-B14F-4D97-AF65-F5344CB8AC3E}">
        <p14:creationId xmlns:p14="http://schemas.microsoft.com/office/powerpoint/2010/main" val="37771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E8588FB-6D9A-43D3-A665-C141E0A7D6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7" y="2752725"/>
            <a:ext cx="13049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483FB-DDBC-4BC2-B954-D3CD9E6723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2752725"/>
            <a:ext cx="13049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49342E-6ED3-45CB-99D4-6F62E6E7DD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87" y="2744704"/>
            <a:ext cx="13049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nline Media 1" title="Game of life: computer with display">
            <a:hlinkClick r:id="" action="ppaction://media"/>
            <a:extLst>
              <a:ext uri="{FF2B5EF4-FFF2-40B4-BE49-F238E27FC236}">
                <a16:creationId xmlns:a16="http://schemas.microsoft.com/office/drawing/2014/main" id="{9A72C3B7-069D-1B20-7D6D-6DA68F50EA3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399212" y="1744114"/>
            <a:ext cx="566441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06501E-6BF1-451B-B310-436F5B78C997}"/>
              </a:ext>
            </a:extLst>
          </p:cNvPr>
          <p:cNvSpPr txBox="1"/>
          <p:nvPr/>
        </p:nvSpPr>
        <p:spPr>
          <a:xfrm>
            <a:off x="74612" y="1400337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on the scale of atoms, electrons…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D29D1D8-EAFC-4151-AC5E-E7223B6CD131}"/>
              </a:ext>
            </a:extLst>
          </p:cNvPr>
          <p:cNvSpPr/>
          <p:nvPr/>
        </p:nvSpPr>
        <p:spPr>
          <a:xfrm>
            <a:off x="4635499" y="5478610"/>
            <a:ext cx="838200" cy="209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93948E-15AD-4513-89CB-DE8235067568}"/>
              </a:ext>
            </a:extLst>
          </p:cNvPr>
          <p:cNvGrpSpPr/>
          <p:nvPr/>
        </p:nvGrpSpPr>
        <p:grpSpPr>
          <a:xfrm>
            <a:off x="6932612" y="2590800"/>
            <a:ext cx="1663779" cy="1535532"/>
            <a:chOff x="6736743" y="1906550"/>
            <a:chExt cx="1663779" cy="153553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CFDA93E-0F29-4FB1-80D5-08EFEE1F4B7C}"/>
                </a:ext>
              </a:extLst>
            </p:cNvPr>
            <p:cNvSpPr/>
            <p:nvPr/>
          </p:nvSpPr>
          <p:spPr>
            <a:xfrm>
              <a:off x="6736743" y="1906550"/>
              <a:ext cx="1663779" cy="153553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B7910D7-FC1A-4787-A301-A54B9218EEA0}"/>
                </a:ext>
              </a:extLst>
            </p:cNvPr>
            <p:cNvGrpSpPr/>
            <p:nvPr/>
          </p:nvGrpSpPr>
          <p:grpSpPr>
            <a:xfrm>
              <a:off x="7427912" y="2574377"/>
              <a:ext cx="228600" cy="222807"/>
              <a:chOff x="1432152" y="3545927"/>
              <a:chExt cx="444342" cy="445614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CB8E1E2-813E-4DC3-A742-20C2531811F9}"/>
                  </a:ext>
                </a:extLst>
              </p:cNvPr>
              <p:cNvSpPr/>
              <p:nvPr/>
            </p:nvSpPr>
            <p:spPr>
              <a:xfrm>
                <a:off x="1432152" y="3545927"/>
                <a:ext cx="444342" cy="44561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CAC890C-B977-4B79-8409-55CF48A00E3F}"/>
                  </a:ext>
                </a:extLst>
              </p:cNvPr>
              <p:cNvCxnSpPr>
                <a:cxnSpLocks/>
                <a:stCxn id="33" idx="2"/>
                <a:endCxn id="33" idx="6"/>
              </p:cNvCxnSpPr>
              <p:nvPr/>
            </p:nvCxnSpPr>
            <p:spPr>
              <a:xfrm>
                <a:off x="1432152" y="3768735"/>
                <a:ext cx="44434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DEAF6B5-DC8C-4F5E-B51D-982BD9BE2ADD}"/>
                  </a:ext>
                </a:extLst>
              </p:cNvPr>
              <p:cNvCxnSpPr>
                <a:cxnSpLocks/>
                <a:stCxn id="33" idx="4"/>
                <a:endCxn id="33" idx="0"/>
              </p:cNvCxnSpPr>
              <p:nvPr/>
            </p:nvCxnSpPr>
            <p:spPr>
              <a:xfrm flipV="1">
                <a:off x="1654323" y="3545927"/>
                <a:ext cx="0" cy="44561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058B88-E212-C9DF-22F0-FC03C8A354A5}"/>
              </a:ext>
            </a:extLst>
          </p:cNvPr>
          <p:cNvGrpSpPr/>
          <p:nvPr/>
        </p:nvGrpSpPr>
        <p:grpSpPr>
          <a:xfrm>
            <a:off x="2208212" y="2829890"/>
            <a:ext cx="1524000" cy="1477328"/>
            <a:chOff x="2208212" y="2829890"/>
            <a:chExt cx="1524000" cy="147732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43AF0F-F4C0-4C3D-A9A3-6E354BF6AF60}"/>
                </a:ext>
              </a:extLst>
            </p:cNvPr>
            <p:cNvSpPr/>
            <p:nvPr/>
          </p:nvSpPr>
          <p:spPr>
            <a:xfrm>
              <a:off x="2208212" y="2829890"/>
              <a:ext cx="1524000" cy="14773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29990B1-C665-4737-A4C4-5D83787D002C}"/>
                </a:ext>
              </a:extLst>
            </p:cNvPr>
            <p:cNvSpPr/>
            <p:nvPr/>
          </p:nvSpPr>
          <p:spPr>
            <a:xfrm>
              <a:off x="2284412" y="2971483"/>
              <a:ext cx="216882" cy="216004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23D00D1-39C3-4695-BBE0-FF290D5703CB}"/>
                </a:ext>
              </a:extLst>
            </p:cNvPr>
            <p:cNvCxnSpPr>
              <a:cxnSpLocks/>
              <a:stCxn id="27" idx="2"/>
              <a:endCxn id="27" idx="6"/>
            </p:cNvCxnSpPr>
            <p:nvPr/>
          </p:nvCxnSpPr>
          <p:spPr>
            <a:xfrm>
              <a:off x="2284412" y="3079485"/>
              <a:ext cx="2168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2B29F9F-55A5-4245-A5D3-F86F5323A737}"/>
                </a:ext>
              </a:extLst>
            </p:cNvPr>
            <p:cNvGrpSpPr/>
            <p:nvPr/>
          </p:nvGrpSpPr>
          <p:grpSpPr>
            <a:xfrm>
              <a:off x="2855912" y="3481929"/>
              <a:ext cx="228600" cy="222807"/>
              <a:chOff x="6640670" y="1380021"/>
              <a:chExt cx="444342" cy="445614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CF70C6A-BDB6-4A4C-B7AD-9D92B3EC7FC2}"/>
                  </a:ext>
                </a:extLst>
              </p:cNvPr>
              <p:cNvSpPr/>
              <p:nvPr/>
            </p:nvSpPr>
            <p:spPr>
              <a:xfrm>
                <a:off x="6640670" y="1380021"/>
                <a:ext cx="444342" cy="44561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B35245A-24FB-4983-BF01-DCA88E2388D5}"/>
                  </a:ext>
                </a:extLst>
              </p:cNvPr>
              <p:cNvCxnSpPr>
                <a:cxnSpLocks/>
                <a:stCxn id="38" idx="2"/>
                <a:endCxn id="38" idx="6"/>
              </p:cNvCxnSpPr>
              <p:nvPr/>
            </p:nvCxnSpPr>
            <p:spPr>
              <a:xfrm>
                <a:off x="6640670" y="1602828"/>
                <a:ext cx="44434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B822406-C082-40EE-BF58-771DF8AA8137}"/>
                  </a:ext>
                </a:extLst>
              </p:cNvPr>
              <p:cNvCxnSpPr>
                <a:cxnSpLocks/>
                <a:stCxn id="38" idx="4"/>
                <a:endCxn id="38" idx="0"/>
              </p:cNvCxnSpPr>
              <p:nvPr/>
            </p:nvCxnSpPr>
            <p:spPr>
              <a:xfrm flipV="1">
                <a:off x="6862841" y="1380021"/>
                <a:ext cx="0" cy="44561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D9EA46-070B-4854-AEB1-CF6B81B2E837}"/>
                  </a:ext>
                </a:extLst>
              </p:cNvPr>
              <p:cNvSpPr txBox="1"/>
              <p:nvPr/>
            </p:nvSpPr>
            <p:spPr>
              <a:xfrm>
                <a:off x="5713412" y="5342473"/>
                <a:ext cx="6248400" cy="544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Schrodinger’s equation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D9EA46-070B-4854-AEB1-CF6B81B2E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12" y="5342473"/>
                <a:ext cx="6248400" cy="544893"/>
              </a:xfrm>
              <a:prstGeom prst="rect">
                <a:avLst/>
              </a:prstGeom>
              <a:blipFill>
                <a:blip r:embed="rId2"/>
                <a:stretch>
                  <a:fillRect l="-97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736BADF6-E841-470B-BFED-A5A19C6DA49E}"/>
              </a:ext>
            </a:extLst>
          </p:cNvPr>
          <p:cNvSpPr txBox="1"/>
          <p:nvPr/>
        </p:nvSpPr>
        <p:spPr>
          <a:xfrm>
            <a:off x="1141412" y="5383549"/>
            <a:ext cx="30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Newton’s second law </a:t>
            </a:r>
            <a:endParaRPr lang="en-US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FA9359C-EBDB-81EA-7AA9-707DA96ED2AC}"/>
              </a:ext>
            </a:extLst>
          </p:cNvPr>
          <p:cNvSpPr/>
          <p:nvPr/>
        </p:nvSpPr>
        <p:spPr>
          <a:xfrm>
            <a:off x="4646612" y="3358566"/>
            <a:ext cx="838200" cy="209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CD2E82-DBC5-C979-7859-40827A7F983B}"/>
              </a:ext>
            </a:extLst>
          </p:cNvPr>
          <p:cNvSpPr txBox="1"/>
          <p:nvPr/>
        </p:nvSpPr>
        <p:spPr>
          <a:xfrm>
            <a:off x="5942012" y="6096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much more difficult to simulate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AD3789-5471-405D-6ECE-44AC5F73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Physics</a:t>
            </a:r>
          </a:p>
        </p:txBody>
      </p:sp>
    </p:spTree>
    <p:extLst>
      <p:ext uri="{BB962C8B-B14F-4D97-AF65-F5344CB8AC3E}">
        <p14:creationId xmlns:p14="http://schemas.microsoft.com/office/powerpoint/2010/main" val="275946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3799D-3E67-CEE4-63BB-74E057F0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Schrodinger’s Cat</a:t>
            </a:r>
          </a:p>
        </p:txBody>
      </p:sp>
      <p:pic>
        <p:nvPicPr>
          <p:cNvPr id="8198" name="Picture 6" descr="Was Schrodinger's Cat Enlightened? | QUANTUM AWARENESS Where Science and  the Buddha Meet">
            <a:extLst>
              <a:ext uri="{FF2B5EF4-FFF2-40B4-BE49-F238E27FC236}">
                <a16:creationId xmlns:a16="http://schemas.microsoft.com/office/drawing/2014/main" id="{AD6D75DA-BE78-B68A-0D83-F6569F304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2362200"/>
            <a:ext cx="6341396" cy="35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00F4BBB2-AFE1-68D3-E81A-2F00632D7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291" y="3895604"/>
            <a:ext cx="3367965" cy="185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rwin Schrödinger - Wikipedia">
            <a:extLst>
              <a:ext uri="{FF2B5EF4-FFF2-40B4-BE49-F238E27FC236}">
                <a16:creationId xmlns:a16="http://schemas.microsoft.com/office/drawing/2014/main" id="{9D8E7BD8-2C1D-4A5A-A59E-1D1FC2563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870" y="893"/>
            <a:ext cx="2094954" cy="29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296F94-C1C4-D3F0-14D1-1590BDCD3CCE}"/>
              </a:ext>
            </a:extLst>
          </p:cNvPr>
          <p:cNvSpPr txBox="1"/>
          <p:nvPr/>
        </p:nvSpPr>
        <p:spPr>
          <a:xfrm>
            <a:off x="7225098" y="6124320"/>
            <a:ext cx="4952613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superposition</a:t>
            </a:r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life and death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B461D-29C1-BF74-B0B3-FA495BED797E}"/>
              </a:ext>
            </a:extLst>
          </p:cNvPr>
          <p:cNvSpPr txBox="1"/>
          <p:nvPr/>
        </p:nvSpPr>
        <p:spPr>
          <a:xfrm>
            <a:off x="10194289" y="3068896"/>
            <a:ext cx="2308490" cy="830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Erwin Schrödinger</a:t>
            </a:r>
          </a:p>
        </p:txBody>
      </p:sp>
      <p:pic>
        <p:nvPicPr>
          <p:cNvPr id="8194" name="Picture 2" descr="Explore sobriety coin GIFs">
            <a:extLst>
              <a:ext uri="{FF2B5EF4-FFF2-40B4-BE49-F238E27FC236}">
                <a16:creationId xmlns:a16="http://schemas.microsoft.com/office/drawing/2014/main" id="{23492F01-8250-D84A-793A-F026A688E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291" y="1481644"/>
            <a:ext cx="1904504" cy="16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0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Was Schrodinger's Cat Enlightened? | QUANTUM AWARENESS Where Science and  the Buddha Meet">
            <a:extLst>
              <a:ext uri="{FF2B5EF4-FFF2-40B4-BE49-F238E27FC236}">
                <a16:creationId xmlns:a16="http://schemas.microsoft.com/office/drawing/2014/main" id="{0507FBAB-9725-E362-B789-C31332AE0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067" y="2689268"/>
            <a:ext cx="2118970" cy="119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Was Schrodinger's Cat Enlightened? | QUANTUM AWARENESS Where Science and  the Buddha Meet">
            <a:extLst>
              <a:ext uri="{FF2B5EF4-FFF2-40B4-BE49-F238E27FC236}">
                <a16:creationId xmlns:a16="http://schemas.microsoft.com/office/drawing/2014/main" id="{891D8DD7-A6D7-C944-9F82-729F44524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11" y="2689267"/>
            <a:ext cx="2118971" cy="119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Was Schrodinger's Cat Enlightened? | QUANTUM AWARENESS Where Science and  the Buddha Meet">
            <a:extLst>
              <a:ext uri="{FF2B5EF4-FFF2-40B4-BE49-F238E27FC236}">
                <a16:creationId xmlns:a16="http://schemas.microsoft.com/office/drawing/2014/main" id="{D9220B89-F5CC-B261-CA4B-A30A0283F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009" y="2689267"/>
            <a:ext cx="2118971" cy="119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Was Schrodinger's Cat Enlightened? | QUANTUM AWARENESS Where Science and  the Buddha Meet">
            <a:extLst>
              <a:ext uri="{FF2B5EF4-FFF2-40B4-BE49-F238E27FC236}">
                <a16:creationId xmlns:a16="http://schemas.microsoft.com/office/drawing/2014/main" id="{1B9F0AB6-1524-C7F6-FD51-DD9315209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80" y="2689267"/>
            <a:ext cx="2118971" cy="119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95FB9-650F-C878-3CEF-8E969B849C46}"/>
                  </a:ext>
                </a:extLst>
              </p:cNvPr>
              <p:cNvSpPr txBox="1"/>
              <p:nvPr/>
            </p:nvSpPr>
            <p:spPr>
              <a:xfrm>
                <a:off x="497148" y="4246745"/>
                <a:ext cx="10098682" cy="1015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797" indent="-342797">
                  <a:buFont typeface="Arial" panose="020B0604020202020204" pitchFamily="34" charset="0"/>
                  <a:buChar char="•"/>
                </a:pPr>
                <a:r>
                  <a:rPr lang="en-US" sz="1999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Before open the box,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99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99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999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999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possibilities (states) with different weights. To simulate those quantum cats, we need keep track all of them and their weight simultaneously. 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95FB9-650F-C878-3CEF-8E969B849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48" y="4246745"/>
                <a:ext cx="10098682" cy="1015278"/>
              </a:xfrm>
              <a:prstGeom prst="rect">
                <a:avLst/>
              </a:prstGeom>
              <a:blipFill>
                <a:blip r:embed="rId3"/>
                <a:stretch>
                  <a:fillRect l="-543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0DA76C-8DFF-0FCD-345D-AAC05EEF5CEA}"/>
                  </a:ext>
                </a:extLst>
              </p:cNvPr>
              <p:cNvSpPr txBox="1"/>
              <p:nvPr/>
            </p:nvSpPr>
            <p:spPr>
              <a:xfrm>
                <a:off x="3446665" y="5685975"/>
                <a:ext cx="5196800" cy="369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399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sz="2399" i="1">
                        <a:latin typeface="Cambria Math" panose="02040503050406030204" pitchFamily="18" charset="0"/>
                      </a:rPr>
                      <m:t>=1024, </m:t>
                    </m:r>
                    <m:sSup>
                      <m:sSupPr>
                        <m:ctrlPr>
                          <a:rPr lang="en-US" sz="2399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300</m:t>
                        </m:r>
                      </m:sup>
                    </m:sSup>
                    <m:r>
                      <a:rPr lang="en-US" sz="2399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399" dirty="0"/>
                  <a:t> </a:t>
                </a:r>
                <a:r>
                  <a:rPr lang="en-US" sz="1999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# atoms in the universe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0DA76C-8DFF-0FCD-345D-AAC05EEF5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65" y="5685975"/>
                <a:ext cx="5196800" cy="369108"/>
              </a:xfrm>
              <a:prstGeom prst="rect">
                <a:avLst/>
              </a:prstGeom>
              <a:blipFill>
                <a:blip r:embed="rId4"/>
                <a:stretch>
                  <a:fillRect l="-1993" t="-3333" r="-175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86E1A2-694E-3FCD-77E2-06DB2E91AA1C}"/>
              </a:ext>
            </a:extLst>
          </p:cNvPr>
          <p:cNvSpPr txBox="1"/>
          <p:nvPr/>
        </p:nvSpPr>
        <p:spPr>
          <a:xfrm>
            <a:off x="1592995" y="1426881"/>
            <a:ext cx="7295193" cy="83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How many Schrodinger’s cats can we simulate on a classical computer?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E2E05A6-BFB3-566F-C66B-47B41806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Schrodinger’s cats</a:t>
            </a:r>
          </a:p>
        </p:txBody>
      </p:sp>
    </p:spTree>
    <p:extLst>
      <p:ext uri="{BB962C8B-B14F-4D97-AF65-F5344CB8AC3E}">
        <p14:creationId xmlns:p14="http://schemas.microsoft.com/office/powerpoint/2010/main" val="1516184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chard Feynman - Wikipedia">
            <a:extLst>
              <a:ext uri="{FF2B5EF4-FFF2-40B4-BE49-F238E27FC236}">
                <a16:creationId xmlns:a16="http://schemas.microsoft.com/office/drawing/2014/main" id="{2CDAB817-7436-697E-BAD2-42EDB483B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10" y="1308384"/>
            <a:ext cx="2686302" cy="379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515998-1F6F-F39B-3FF4-77547B779792}"/>
              </a:ext>
            </a:extLst>
          </p:cNvPr>
          <p:cNvSpPr txBox="1"/>
          <p:nvPr/>
        </p:nvSpPr>
        <p:spPr>
          <a:xfrm>
            <a:off x="4970785" y="2823104"/>
            <a:ext cx="6423005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using quantum mechanics to simulate quantum nature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555170-7355-6933-895A-EE72416384C5}"/>
              </a:ext>
            </a:extLst>
          </p:cNvPr>
          <p:cNvSpPr txBox="1"/>
          <p:nvPr/>
        </p:nvSpPr>
        <p:spPr>
          <a:xfrm>
            <a:off x="4837282" y="1101614"/>
            <a:ext cx="6095920" cy="1937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“Nature isn't classical, and if you want to make a simulation of Nature, you'd better make it quantum mechanical, and it's a wonderful problem because it doesn't look so easy.” (1982)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22862-70C0-2C76-11E2-4ADAA6982217}"/>
              </a:ext>
            </a:extLst>
          </p:cNvPr>
          <p:cNvSpPr txBox="1"/>
          <p:nvPr/>
        </p:nvSpPr>
        <p:spPr>
          <a:xfrm>
            <a:off x="4553093" y="3505711"/>
            <a:ext cx="7123222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2024:  Google, IBM, Microsoft, Amazon ~100 companies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DD57FA-A932-4604-0C42-0EE3D362DB86}"/>
              </a:ext>
            </a:extLst>
          </p:cNvPr>
          <p:cNvSpPr txBox="1"/>
          <p:nvPr/>
        </p:nvSpPr>
        <p:spPr>
          <a:xfrm>
            <a:off x="600208" y="5467396"/>
            <a:ext cx="2827204" cy="8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Richard Feynman</a:t>
            </a:r>
          </a:p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(1918 – 1988)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5A025-905F-84D6-4BAD-6CD5CF82BE30}"/>
              </a:ext>
            </a:extLst>
          </p:cNvPr>
          <p:cNvSpPr txBox="1"/>
          <p:nvPr/>
        </p:nvSpPr>
        <p:spPr>
          <a:xfrm>
            <a:off x="4646612" y="4082978"/>
            <a:ext cx="60959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Simulate the Quantum Nature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Material discover, drug design …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Shor‘s algorithm for integer factorization (1994) cryptography 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Faster machine learning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Reducing traffic by optimizing driving routes during rush hour in Seattle 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…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C9F173-C94C-C577-1DE1-2BC88B3F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172712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Journey of ENIAC, the World's First Computer - Sims ...">
            <a:extLst>
              <a:ext uri="{FF2B5EF4-FFF2-40B4-BE49-F238E27FC236}">
                <a16:creationId xmlns:a16="http://schemas.microsoft.com/office/drawing/2014/main" id="{F85A437A-9111-EE26-A6A7-A96B7C15B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5" r="28519" b="-9"/>
          <a:stretch/>
        </p:blipFill>
        <p:spPr bwMode="auto">
          <a:xfrm>
            <a:off x="1286598" y="1291228"/>
            <a:ext cx="4345711" cy="428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Sycamore Quantum Computer">
            <a:extLst>
              <a:ext uri="{FF2B5EF4-FFF2-40B4-BE49-F238E27FC236}">
                <a16:creationId xmlns:a16="http://schemas.microsoft.com/office/drawing/2014/main" id="{0EF9463D-5AC0-BB02-8747-6AB39FF42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r="18914" b="-2"/>
          <a:stretch/>
        </p:blipFill>
        <p:spPr bwMode="auto">
          <a:xfrm>
            <a:off x="6576742" y="1291228"/>
            <a:ext cx="4345711" cy="428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E2F711-6FDB-70BA-C99E-B499100C6728}"/>
              </a:ext>
            </a:extLst>
          </p:cNvPr>
          <p:cNvSpPr txBox="1"/>
          <p:nvPr/>
        </p:nvSpPr>
        <p:spPr>
          <a:xfrm>
            <a:off x="1827212" y="5791200"/>
            <a:ext cx="2952088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ENIAC:~500 bits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2D75C-6B23-8C64-60C4-35EB031044DC}"/>
              </a:ext>
            </a:extLst>
          </p:cNvPr>
          <p:cNvSpPr txBox="1"/>
          <p:nvPr/>
        </p:nvSpPr>
        <p:spPr>
          <a:xfrm>
            <a:off x="6704012" y="5883550"/>
            <a:ext cx="4572000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Google Sycamore:~100 qubits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807972-7846-1466-636B-935AEF0B8FA8}"/>
              </a:ext>
            </a:extLst>
          </p:cNvPr>
          <p:cNvSpPr txBox="1"/>
          <p:nvPr/>
        </p:nvSpPr>
        <p:spPr>
          <a:xfrm>
            <a:off x="1985301" y="294660"/>
            <a:ext cx="3167247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Classical Computer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1AAA81-D743-73C8-56B2-A0919231A61E}"/>
              </a:ext>
            </a:extLst>
          </p:cNvPr>
          <p:cNvSpPr txBox="1"/>
          <p:nvPr/>
        </p:nvSpPr>
        <p:spPr>
          <a:xfrm>
            <a:off x="7493358" y="294660"/>
            <a:ext cx="3167247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Quantum Computer</a:t>
            </a:r>
          </a:p>
        </p:txBody>
      </p:sp>
    </p:spTree>
    <p:extLst>
      <p:ext uri="{BB962C8B-B14F-4D97-AF65-F5344CB8AC3E}">
        <p14:creationId xmlns:p14="http://schemas.microsoft.com/office/powerpoint/2010/main" val="36154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-bit-magnitude-comparator-logic-gates-diagram |">
            <a:extLst>
              <a:ext uri="{FF2B5EF4-FFF2-40B4-BE49-F238E27FC236}">
                <a16:creationId xmlns:a16="http://schemas.microsoft.com/office/drawing/2014/main" id="{F491572E-913B-4EC6-8004-0AC7D1F98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426" y="4267200"/>
            <a:ext cx="3449176" cy="24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0FDE884-7D1C-4FCF-9667-4DD13D886CFE}"/>
              </a:ext>
            </a:extLst>
          </p:cNvPr>
          <p:cNvGrpSpPr/>
          <p:nvPr/>
        </p:nvGrpSpPr>
        <p:grpSpPr>
          <a:xfrm>
            <a:off x="2665412" y="1301668"/>
            <a:ext cx="5176674" cy="2578263"/>
            <a:chOff x="2589671" y="3276600"/>
            <a:chExt cx="5176674" cy="257826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5BD8419-4744-4455-8C4E-5B52F31A9489}"/>
                </a:ext>
              </a:extLst>
            </p:cNvPr>
            <p:cNvCxnSpPr>
              <a:cxnSpLocks/>
            </p:cNvCxnSpPr>
            <p:nvPr/>
          </p:nvCxnSpPr>
          <p:spPr>
            <a:xfrm>
              <a:off x="2593679" y="3276600"/>
              <a:ext cx="51009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95F10D-3C08-4453-A49C-6FAF03EA04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3678" y="3657600"/>
              <a:ext cx="51009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6994BCE-6835-48AC-87E6-B43F39B1CF00}"/>
                </a:ext>
              </a:extLst>
            </p:cNvPr>
            <p:cNvCxnSpPr>
              <a:cxnSpLocks/>
            </p:cNvCxnSpPr>
            <p:nvPr/>
          </p:nvCxnSpPr>
          <p:spPr>
            <a:xfrm>
              <a:off x="2593677" y="4038600"/>
              <a:ext cx="51009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5BB081-148F-4820-B44F-1BB4A4F1833B}"/>
                </a:ext>
              </a:extLst>
            </p:cNvPr>
            <p:cNvCxnSpPr>
              <a:cxnSpLocks/>
            </p:cNvCxnSpPr>
            <p:nvPr/>
          </p:nvCxnSpPr>
          <p:spPr>
            <a:xfrm>
              <a:off x="2593676" y="4419600"/>
              <a:ext cx="51009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D1A5273-239C-4F3A-9EE7-36DFBDA376E8}"/>
                </a:ext>
              </a:extLst>
            </p:cNvPr>
            <p:cNvCxnSpPr>
              <a:cxnSpLocks/>
            </p:cNvCxnSpPr>
            <p:nvPr/>
          </p:nvCxnSpPr>
          <p:spPr>
            <a:xfrm>
              <a:off x="2593676" y="4800600"/>
              <a:ext cx="51009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2E4FC61-50B1-4913-83DE-50061541D7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9671" y="5123793"/>
              <a:ext cx="5103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65880C-77BF-44D5-8173-E17763D24DD2}"/>
                </a:ext>
              </a:extLst>
            </p:cNvPr>
            <p:cNvCxnSpPr>
              <a:cxnSpLocks/>
            </p:cNvCxnSpPr>
            <p:nvPr/>
          </p:nvCxnSpPr>
          <p:spPr>
            <a:xfrm>
              <a:off x="2593676" y="5486400"/>
              <a:ext cx="51009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489BE6F-6E9F-4415-8417-80E8BE40E16F}"/>
                </a:ext>
              </a:extLst>
            </p:cNvPr>
            <p:cNvCxnSpPr>
              <a:cxnSpLocks/>
            </p:cNvCxnSpPr>
            <p:nvPr/>
          </p:nvCxnSpPr>
          <p:spPr>
            <a:xfrm>
              <a:off x="2589671" y="5854863"/>
              <a:ext cx="51766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8D462DD-F7DB-461F-92FC-8B4D1F0E09A9}"/>
              </a:ext>
            </a:extLst>
          </p:cNvPr>
          <p:cNvSpPr txBox="1"/>
          <p:nvPr/>
        </p:nvSpPr>
        <p:spPr>
          <a:xfrm>
            <a:off x="1598153" y="1104748"/>
            <a:ext cx="461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/>
              <a:t>1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1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E75B73-BDDD-4F9D-A7E2-80F56DF81BA6}"/>
              </a:ext>
            </a:extLst>
          </p:cNvPr>
          <p:cNvSpPr txBox="1"/>
          <p:nvPr/>
        </p:nvSpPr>
        <p:spPr>
          <a:xfrm>
            <a:off x="2207753" y="1093121"/>
            <a:ext cx="461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sz="1400" dirty="0"/>
              <a:t>1</a:t>
            </a:r>
          </a:p>
          <a:p>
            <a:r>
              <a:rPr lang="en-US" dirty="0"/>
              <a:t>B</a:t>
            </a:r>
            <a:r>
              <a:rPr lang="en-US" sz="1400" dirty="0"/>
              <a:t>2</a:t>
            </a:r>
          </a:p>
          <a:p>
            <a:r>
              <a:rPr lang="en-US" dirty="0"/>
              <a:t>B</a:t>
            </a:r>
            <a:r>
              <a:rPr lang="en-US" sz="1400" dirty="0"/>
              <a:t>3</a:t>
            </a:r>
          </a:p>
          <a:p>
            <a:r>
              <a:rPr lang="en-US" dirty="0"/>
              <a:t>B</a:t>
            </a:r>
            <a:r>
              <a:rPr lang="en-US" sz="1400" dirty="0"/>
              <a:t>4</a:t>
            </a:r>
          </a:p>
          <a:p>
            <a:r>
              <a:rPr lang="en-US" dirty="0"/>
              <a:t>B</a:t>
            </a:r>
            <a:r>
              <a:rPr lang="en-US" sz="1400" dirty="0"/>
              <a:t>5</a:t>
            </a:r>
          </a:p>
          <a:p>
            <a:r>
              <a:rPr lang="en-US" dirty="0"/>
              <a:t>B</a:t>
            </a:r>
            <a:r>
              <a:rPr lang="en-US" sz="1400" dirty="0"/>
              <a:t>6</a:t>
            </a:r>
          </a:p>
          <a:p>
            <a:r>
              <a:rPr lang="en-US" dirty="0"/>
              <a:t>B</a:t>
            </a:r>
            <a:r>
              <a:rPr lang="en-US" sz="1400" dirty="0"/>
              <a:t>7</a:t>
            </a:r>
          </a:p>
          <a:p>
            <a:r>
              <a:rPr lang="en-US" dirty="0"/>
              <a:t>B</a:t>
            </a:r>
            <a:r>
              <a:rPr lang="en-US" sz="1400" dirty="0"/>
              <a:t>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78334-3E66-42BF-AA76-9F3A9F577D8C}"/>
              </a:ext>
            </a:extLst>
          </p:cNvPr>
          <p:cNvSpPr/>
          <p:nvPr/>
        </p:nvSpPr>
        <p:spPr>
          <a:xfrm>
            <a:off x="3487471" y="1093120"/>
            <a:ext cx="3520881" cy="2875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35ECDD-7363-4395-AF68-ACE01B73FF4F}"/>
              </a:ext>
            </a:extLst>
          </p:cNvPr>
          <p:cNvSpPr txBox="1"/>
          <p:nvPr/>
        </p:nvSpPr>
        <p:spPr>
          <a:xfrm>
            <a:off x="7768812" y="1104748"/>
            <a:ext cx="461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/>
              <a:t>1</a:t>
            </a:r>
          </a:p>
          <a:p>
            <a:r>
              <a:rPr lang="en-US" spc="600" dirty="0"/>
              <a:t>1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1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4AB463-E145-4978-BAEB-D0B5281DCF3F}"/>
              </a:ext>
            </a:extLst>
          </p:cNvPr>
          <p:cNvSpPr txBox="1"/>
          <p:nvPr/>
        </p:nvSpPr>
        <p:spPr>
          <a:xfrm>
            <a:off x="1627100" y="508983"/>
            <a:ext cx="1042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BC9403-C4E8-4553-A441-3C38A0979803}"/>
                  </a:ext>
                </a:extLst>
              </p:cNvPr>
              <p:cNvSpPr txBox="1"/>
              <p:nvPr/>
            </p:nvSpPr>
            <p:spPr>
              <a:xfrm>
                <a:off x="3632958" y="1301668"/>
                <a:ext cx="3301979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: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map a bit string to another bit string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BC9403-C4E8-4553-A441-3C38A0979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958" y="1301668"/>
                <a:ext cx="3301979" cy="923330"/>
              </a:xfrm>
              <a:prstGeom prst="rect">
                <a:avLst/>
              </a:prstGeom>
              <a:blipFill>
                <a:blip r:embed="rId4"/>
                <a:stretch>
                  <a:fillRect l="-4797" t="-8609" r="-6089" b="-15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F956E3F-6916-4561-97DC-556C45DBEA3C}"/>
              </a:ext>
            </a:extLst>
          </p:cNvPr>
          <p:cNvSpPr txBox="1"/>
          <p:nvPr/>
        </p:nvSpPr>
        <p:spPr>
          <a:xfrm>
            <a:off x="3747270" y="2612099"/>
            <a:ext cx="307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realized by logical gate</a:t>
            </a:r>
          </a:p>
        </p:txBody>
      </p:sp>
      <p:pic>
        <p:nvPicPr>
          <p:cNvPr id="21" name="Picture 2" descr="1.3.1 Logic Gates - CompSci">
            <a:extLst>
              <a:ext uri="{FF2B5EF4-FFF2-40B4-BE49-F238E27FC236}">
                <a16:creationId xmlns:a16="http://schemas.microsoft.com/office/drawing/2014/main" id="{432C2FA8-ADF6-4170-A6F7-8E1F25947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767" y="3148861"/>
            <a:ext cx="3062287" cy="41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72ECC7C-F4BD-4752-9CEF-B3D134372AEA}"/>
              </a:ext>
            </a:extLst>
          </p:cNvPr>
          <p:cNvSpPr txBox="1"/>
          <p:nvPr/>
        </p:nvSpPr>
        <p:spPr>
          <a:xfrm>
            <a:off x="8372813" y="2059657"/>
            <a:ext cx="160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readout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3C9E85-EF4F-4C30-9201-F6A43003975F}"/>
              </a:ext>
            </a:extLst>
          </p:cNvPr>
          <p:cNvSpPr txBox="1"/>
          <p:nvPr/>
        </p:nvSpPr>
        <p:spPr>
          <a:xfrm>
            <a:off x="469363" y="1994165"/>
            <a:ext cx="105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pic>
        <p:nvPicPr>
          <p:cNvPr id="24" name="Picture 2" descr="Amazon.com: Intel Core2 Duo E4300 SLA99 SL9TB SLA5G LGA775 Desktop CPU  Processor 1.8Ghz 2MB 800Mhz: Computers &amp; Accessories">
            <a:extLst>
              <a:ext uri="{FF2B5EF4-FFF2-40B4-BE49-F238E27FC236}">
                <a16:creationId xmlns:a16="http://schemas.microsoft.com/office/drawing/2014/main" id="{937E829A-9210-4005-A6D1-EF91D6380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35" y="4782135"/>
            <a:ext cx="28384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1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735743-A445-4E4C-AE7F-AC3E28E55B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73" y="1776369"/>
            <a:ext cx="4076579" cy="4284111"/>
          </a:xfrm>
          <a:prstGeom prst="rect">
            <a:avLst/>
          </a:prstGeom>
        </p:spPr>
      </p:pic>
      <p:pic>
        <p:nvPicPr>
          <p:cNvPr id="5" name="Picture 6" descr="Ouroboros symbol presented as a scale for the size of physical objects">
            <a:extLst>
              <a:ext uri="{FF2B5EF4-FFF2-40B4-BE49-F238E27FC236}">
                <a16:creationId xmlns:a16="http://schemas.microsoft.com/office/drawing/2014/main" id="{187D0DB2-9CA6-483A-8108-54C76EF1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92" y="1282362"/>
            <a:ext cx="4292308" cy="367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6A963B-B622-4126-B35A-881AE918FF15}"/>
              </a:ext>
            </a:extLst>
          </p:cNvPr>
          <p:cNvSpPr/>
          <p:nvPr/>
        </p:nvSpPr>
        <p:spPr>
          <a:xfrm>
            <a:off x="943105" y="5057947"/>
            <a:ext cx="4992085" cy="5176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time"/>
              </a:rPr>
              <a:t>Adapted from Nancy Ellen Abrams and Joel R. Primack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  <a:latin typeface="time"/>
              </a:rPr>
              <a:t>(</a:t>
            </a:r>
            <a:r>
              <a:rPr lang="en-US" sz="1200" i="1" dirty="0">
                <a:solidFill>
                  <a:schemeClr val="accent4"/>
                </a:solidFill>
                <a:latin typeface="time"/>
              </a:rPr>
              <a:t>The View From the Center of the Universe: discovering our extraordinary place in the cosmos</a:t>
            </a:r>
            <a:r>
              <a:rPr lang="en-US" sz="1200" dirty="0">
                <a:solidFill>
                  <a:schemeClr val="accent4"/>
                </a:solidFill>
                <a:latin typeface="time"/>
              </a:rPr>
              <a:t>, 2007)</a:t>
            </a: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4798F-90A4-4DC0-A326-C5523ED5CD86}"/>
              </a:ext>
            </a:extLst>
          </p:cNvPr>
          <p:cNvSpPr txBox="1"/>
          <p:nvPr/>
        </p:nvSpPr>
        <p:spPr>
          <a:xfrm>
            <a:off x="379412" y="22860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Ultimate dream: the theory of everything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EFB1A-EBC2-4EAD-9A85-7BEF329C7D81}"/>
              </a:ext>
            </a:extLst>
          </p:cNvPr>
          <p:cNvSpPr txBox="1"/>
          <p:nvPr/>
        </p:nvSpPr>
        <p:spPr>
          <a:xfrm>
            <a:off x="6475412" y="22860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;Universe in a computer</a:t>
            </a:r>
          </a:p>
        </p:txBody>
      </p:sp>
      <p:pic>
        <p:nvPicPr>
          <p:cNvPr id="15" name="Picture 2" descr="Do medical students lose some of their empathy because they start ...">
            <a:extLst>
              <a:ext uri="{FF2B5EF4-FFF2-40B4-BE49-F238E27FC236}">
                <a16:creationId xmlns:a16="http://schemas.microsoft.com/office/drawing/2014/main" id="{61EEC90C-CFE1-451F-95DB-60C073DA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6" b="3088"/>
          <a:stretch/>
        </p:blipFill>
        <p:spPr bwMode="auto">
          <a:xfrm>
            <a:off x="5686096" y="1062249"/>
            <a:ext cx="6150632" cy="473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6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5509E-6 -3.33333E-6 L -0.28028 -0.0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14" y="-12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1985E-6 -2.59259E-6 L 0.24955 -0.0328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7" y="-16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umping Dragon GIF - Jumping Jump Dragon GIFs">
            <a:extLst>
              <a:ext uri="{FF2B5EF4-FFF2-40B4-BE49-F238E27FC236}">
                <a16:creationId xmlns:a16="http://schemas.microsoft.com/office/drawing/2014/main" id="{05119650-49EF-44CC-A032-731C41234E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914400"/>
            <a:ext cx="11611429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C79946-914A-425C-8934-10841ACF9ED2}"/>
              </a:ext>
            </a:extLst>
          </p:cNvPr>
          <p:cNvSpPr txBox="1"/>
          <p:nvPr/>
        </p:nvSpPr>
        <p:spPr>
          <a:xfrm>
            <a:off x="7542212" y="3657600"/>
            <a:ext cx="297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Newtonian Gravity</a:t>
            </a:r>
          </a:p>
        </p:txBody>
      </p:sp>
    </p:spTree>
    <p:extLst>
      <p:ext uri="{BB962C8B-B14F-4D97-AF65-F5344CB8AC3E}">
        <p14:creationId xmlns:p14="http://schemas.microsoft.com/office/powerpoint/2010/main" val="183822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CA7C92-1AD3-756C-34BE-FA327491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388DF-53FA-CFB3-0A56-3DDA5503CA93}"/>
              </a:ext>
            </a:extLst>
          </p:cNvPr>
          <p:cNvSpPr txBox="1"/>
          <p:nvPr/>
        </p:nvSpPr>
        <p:spPr>
          <a:xfrm>
            <a:off x="455612" y="1357844"/>
            <a:ext cx="876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TA: </a:t>
            </a:r>
            <a:r>
              <a:rPr lang="en-US" sz="20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Zhuowei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Zhang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Graduate Student, Department of Physics &amp; Astronomy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Office: MPHY 480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Email: zw.zhang@tamu.edu</a:t>
            </a:r>
          </a:p>
        </p:txBody>
      </p:sp>
    </p:spTree>
    <p:extLst>
      <p:ext uri="{BB962C8B-B14F-4D97-AF65-F5344CB8AC3E}">
        <p14:creationId xmlns:p14="http://schemas.microsoft.com/office/powerpoint/2010/main" val="1263992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B5CA8-4DA6-4965-A3F0-324E80D4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Programming as an important tool in modern physics research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A33C49-9D58-487F-884A-AFFC565FAD1D}"/>
              </a:ext>
            </a:extLst>
          </p:cNvPr>
          <p:cNvSpPr txBox="1">
            <a:spLocks/>
          </p:cNvSpPr>
          <p:nvPr/>
        </p:nvSpPr>
        <p:spPr>
          <a:xfrm>
            <a:off x="1117309" y="2590800"/>
            <a:ext cx="10157354" cy="3581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885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09FBE-3C24-4F9A-803E-14E8FBE9B9EE}"/>
              </a:ext>
            </a:extLst>
          </p:cNvPr>
          <p:cNvSpPr txBox="1"/>
          <p:nvPr/>
        </p:nvSpPr>
        <p:spPr>
          <a:xfrm>
            <a:off x="1065212" y="1964353"/>
            <a:ext cx="995420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Solving equations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Predicting experiments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Controlling equipment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 analysis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Presentation (making plots and writing papers) </a:t>
            </a: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610B50-238F-47CA-B48E-F14F86ECF8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4800600"/>
            <a:ext cx="1893245" cy="76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2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279FAE-EE4A-4E71-90F1-9C078B243874}"/>
              </a:ext>
            </a:extLst>
          </p:cNvPr>
          <p:cNvGrpSpPr/>
          <p:nvPr/>
        </p:nvGrpSpPr>
        <p:grpSpPr>
          <a:xfrm>
            <a:off x="379412" y="304800"/>
            <a:ext cx="7241459" cy="6019800"/>
            <a:chOff x="6323012" y="1752600"/>
            <a:chExt cx="3623796" cy="289692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5419D83-E84D-481D-9A24-42E90DB1B771}"/>
                </a:ext>
              </a:extLst>
            </p:cNvPr>
            <p:cNvGrpSpPr/>
            <p:nvPr/>
          </p:nvGrpSpPr>
          <p:grpSpPr>
            <a:xfrm>
              <a:off x="6323012" y="1752600"/>
              <a:ext cx="3103539" cy="2896928"/>
              <a:chOff x="812547" y="1108500"/>
              <a:chExt cx="4138052" cy="386257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4EEE9A9-A789-4966-A3B2-6B9E11DBE69F}"/>
                  </a:ext>
                </a:extLst>
              </p:cNvPr>
              <p:cNvSpPr/>
              <p:nvPr/>
            </p:nvSpPr>
            <p:spPr>
              <a:xfrm>
                <a:off x="1735161" y="1108500"/>
                <a:ext cx="2292824" cy="2292824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 dirty="0"/>
              </a:p>
              <a:p>
                <a:pPr algn="ctr"/>
                <a:endParaRPr lang="en-US" sz="1350" dirty="0"/>
              </a:p>
              <a:p>
                <a:pPr algn="ctr"/>
                <a:endParaRPr lang="en-US" sz="1350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98E2E64-F8F8-4E2A-BE3D-722656000FAB}"/>
                  </a:ext>
                </a:extLst>
              </p:cNvPr>
              <p:cNvSpPr/>
              <p:nvPr/>
            </p:nvSpPr>
            <p:spPr>
              <a:xfrm>
                <a:off x="812547" y="2678246"/>
                <a:ext cx="2292824" cy="2292824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dirty="0"/>
                  <a:t>  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9C9961E-F2DD-46A1-B42E-F69AC4614B17}"/>
                  </a:ext>
                </a:extLst>
              </p:cNvPr>
              <p:cNvSpPr/>
              <p:nvPr/>
            </p:nvSpPr>
            <p:spPr>
              <a:xfrm>
                <a:off x="2657775" y="2678246"/>
                <a:ext cx="2292824" cy="2292824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2FA3D4-9E01-42C4-862E-D9B6E0166E66}"/>
                </a:ext>
              </a:extLst>
            </p:cNvPr>
            <p:cNvSpPr txBox="1"/>
            <p:nvPr/>
          </p:nvSpPr>
          <p:spPr>
            <a:xfrm>
              <a:off x="7336714" y="2317339"/>
              <a:ext cx="1076135" cy="266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</a:rPr>
                <a:t>physics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388C48-08AE-41E6-ADE2-51A485C6CFA3}"/>
                </a:ext>
              </a:extLst>
            </p:cNvPr>
            <p:cNvSpPr txBox="1"/>
            <p:nvPr/>
          </p:nvSpPr>
          <p:spPr>
            <a:xfrm>
              <a:off x="6723612" y="3701851"/>
              <a:ext cx="1226203" cy="266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</a:rPr>
                <a:t>math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6FEA4B-C0D5-4097-8BA4-98FE9CB5A6F0}"/>
                </a:ext>
              </a:extLst>
            </p:cNvPr>
            <p:cNvSpPr txBox="1"/>
            <p:nvPr/>
          </p:nvSpPr>
          <p:spPr>
            <a:xfrm>
              <a:off x="8042630" y="3654019"/>
              <a:ext cx="1904178" cy="266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</a:rPr>
                <a:t>programming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4C638E-C0D6-C6F3-C20D-E6EB20307BD5}"/>
              </a:ext>
            </a:extLst>
          </p:cNvPr>
          <p:cNvSpPr txBox="1"/>
          <p:nvPr/>
        </p:nvSpPr>
        <p:spPr>
          <a:xfrm>
            <a:off x="7149924" y="1905000"/>
            <a:ext cx="4343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Other courses involving programing:</a:t>
            </a: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PHYS 226 Mechanics Lab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PHYS 227 Electromagnetism Lab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ASTR 320  Research Method in Astro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PHYS 401 Computational Physics</a:t>
            </a: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66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6CB2EC-F186-4F8A-8CB7-BFC72B41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24" y="1600200"/>
            <a:ext cx="11402976" cy="3928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53D046-2004-4596-8CFE-EC4BB8B7B3BA}"/>
              </a:ext>
            </a:extLst>
          </p:cNvPr>
          <p:cNvSpPr txBox="1"/>
          <p:nvPr/>
        </p:nvSpPr>
        <p:spPr>
          <a:xfrm>
            <a:off x="455612" y="685800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 example of LaTeX</a:t>
            </a:r>
          </a:p>
        </p:txBody>
      </p:sp>
    </p:spTree>
    <p:extLst>
      <p:ext uri="{BB962C8B-B14F-4D97-AF65-F5344CB8AC3E}">
        <p14:creationId xmlns:p14="http://schemas.microsoft.com/office/powerpoint/2010/main" val="175502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A3C9E-91AE-4667-9A9F-83A414DEA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are the advantages of using Programming in Physics?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9549B-63A2-44E0-9923-DA4D19E0A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057400"/>
            <a:ext cx="7110703" cy="4470400"/>
          </a:xfrm>
        </p:spPr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Robustness</a:t>
            </a:r>
          </a:p>
          <a:p>
            <a:pPr marL="0" indent="0">
              <a:buNone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Minimizing “human error”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Portability </a:t>
            </a:r>
          </a:p>
          <a:p>
            <a:pPr marL="0" indent="0">
              <a:buNone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Sharing and Collaborating with your friends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Reusability</a:t>
            </a:r>
          </a:p>
          <a:p>
            <a:pPr marL="0" indent="0">
              <a:buNone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Building upon from previous work</a:t>
            </a:r>
          </a:p>
        </p:txBody>
      </p:sp>
    </p:spTree>
    <p:extLst>
      <p:ext uri="{BB962C8B-B14F-4D97-AF65-F5344CB8AC3E}">
        <p14:creationId xmlns:p14="http://schemas.microsoft.com/office/powerpoint/2010/main" val="388732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EB0C8A-C557-4E52-8807-72B72278397D}"/>
              </a:ext>
            </a:extLst>
          </p:cNvPr>
          <p:cNvSpPr txBox="1"/>
          <p:nvPr/>
        </p:nvSpPr>
        <p:spPr>
          <a:xfrm>
            <a:off x="266728" y="1492182"/>
            <a:ext cx="952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Learning Management System: Canvas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Lecture Notes: (https://github.com/slxuphys/tamu_phys_150)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556DDB-F3D1-4196-93D4-602EF16CD7C5}"/>
              </a:ext>
            </a:extLst>
          </p:cNvPr>
          <p:cNvGrpSpPr/>
          <p:nvPr/>
        </p:nvGrpSpPr>
        <p:grpSpPr>
          <a:xfrm>
            <a:off x="338362" y="2650284"/>
            <a:ext cx="10893010" cy="3817990"/>
            <a:chOff x="51479" y="2983659"/>
            <a:chExt cx="10893010" cy="3817990"/>
          </a:xfrm>
        </p:grpSpPr>
        <p:pic>
          <p:nvPicPr>
            <p:cNvPr id="5122" name="Picture 2" descr="Effective Computation in Physics: Field Guide to Research with ...">
              <a:extLst>
                <a:ext uri="{FF2B5EF4-FFF2-40B4-BE49-F238E27FC236}">
                  <a16:creationId xmlns:a16="http://schemas.microsoft.com/office/drawing/2014/main" id="{9F3D70A5-CB13-4E86-9F05-078A49B61C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325" y="4006443"/>
              <a:ext cx="1854554" cy="2428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numerical methods for physics (python)">
              <a:extLst>
                <a:ext uri="{FF2B5EF4-FFF2-40B4-BE49-F238E27FC236}">
                  <a16:creationId xmlns:a16="http://schemas.microsoft.com/office/drawing/2014/main" id="{50A38A1F-1E15-43BD-9387-4C357EE357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9101" y="4002038"/>
              <a:ext cx="1931488" cy="241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Computational Physics (problem solving with python)">
              <a:extLst>
                <a:ext uri="{FF2B5EF4-FFF2-40B4-BE49-F238E27FC236}">
                  <a16:creationId xmlns:a16="http://schemas.microsoft.com/office/drawing/2014/main" id="{E9E6E584-A51F-4F54-B200-2F595E94E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812" y="4002037"/>
              <a:ext cx="1708443" cy="241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7C1617-BF40-47C6-9425-5F3AF2053BB6}"/>
                </a:ext>
              </a:extLst>
            </p:cNvPr>
            <p:cNvSpPr txBox="1"/>
            <p:nvPr/>
          </p:nvSpPr>
          <p:spPr>
            <a:xfrm>
              <a:off x="652787" y="2983659"/>
              <a:ext cx="8049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Books on computational physics using python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65C9F8-5561-4CA7-BE8D-CC2ECF7B303B}"/>
                </a:ext>
              </a:extLst>
            </p:cNvPr>
            <p:cNvSpPr txBox="1"/>
            <p:nvPr/>
          </p:nvSpPr>
          <p:spPr>
            <a:xfrm>
              <a:off x="51479" y="6395557"/>
              <a:ext cx="2438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available as e-book at TAMU library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30799-B556-432A-A748-3A7659B5B3D7}"/>
                </a:ext>
              </a:extLst>
            </p:cNvPr>
            <p:cNvSpPr txBox="1"/>
            <p:nvPr/>
          </p:nvSpPr>
          <p:spPr>
            <a:xfrm>
              <a:off x="5561012" y="6537012"/>
              <a:ext cx="2438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available as e-book at TAMU library 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C513CA-2210-4573-A36F-72A8DDEACA54}"/>
                </a:ext>
              </a:extLst>
            </p:cNvPr>
            <p:cNvSpPr/>
            <p:nvPr/>
          </p:nvSpPr>
          <p:spPr>
            <a:xfrm>
              <a:off x="5332412" y="3753649"/>
              <a:ext cx="5612077" cy="3048000"/>
            </a:xfrm>
            <a:prstGeom prst="round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866EE5-4BAB-42BB-A400-D6E84470813F}"/>
                </a:ext>
              </a:extLst>
            </p:cNvPr>
            <p:cNvSpPr txBox="1"/>
            <p:nvPr/>
          </p:nvSpPr>
          <p:spPr>
            <a:xfrm>
              <a:off x="6399212" y="3522816"/>
              <a:ext cx="2286000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More advanced</a:t>
              </a:r>
            </a:p>
          </p:txBody>
        </p:sp>
      </p:grpSp>
      <p:pic>
        <p:nvPicPr>
          <p:cNvPr id="1026" name="Picture 2" descr="Essential Python for the Physicist">
            <a:extLst>
              <a:ext uri="{FF2B5EF4-FFF2-40B4-BE49-F238E27FC236}">
                <a16:creationId xmlns:a16="http://schemas.microsoft.com/office/drawing/2014/main" id="{3C69E510-1CAD-748D-B21B-7DD1D4EE8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012" y="3684454"/>
            <a:ext cx="1588517" cy="238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BD1343-33A3-52D0-1614-DBCDFCC32C01}"/>
              </a:ext>
            </a:extLst>
          </p:cNvPr>
          <p:cNvSpPr txBox="1"/>
          <p:nvPr/>
        </p:nvSpPr>
        <p:spPr>
          <a:xfrm>
            <a:off x="2844579" y="6185293"/>
            <a:ext cx="2868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https://link.springer.com/book/10.1007/978-3-030-45027-4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DF8C4D7-7035-213E-BBFB-92C1547F4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 Serif"/>
              </a:rPr>
              <a:t>Course Information</a:t>
            </a:r>
          </a:p>
        </p:txBody>
      </p:sp>
    </p:spTree>
    <p:extLst>
      <p:ext uri="{BB962C8B-B14F-4D97-AF65-F5344CB8AC3E}">
        <p14:creationId xmlns:p14="http://schemas.microsoft.com/office/powerpoint/2010/main" val="32133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CD7A088D-2B98-45CD-ACAD-C680CE85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What is Programming used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829A5-F75C-445B-9275-8E2F3690B16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08212" y="2133600"/>
            <a:ext cx="4113212" cy="4351338"/>
          </a:xfrm>
        </p:spPr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apps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videos games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Weather forecast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webpages 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692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What is Programming?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4294967295"/>
          </p:nvPr>
        </p:nvSpPr>
        <p:spPr>
          <a:xfrm>
            <a:off x="2032000" y="1716088"/>
            <a:ext cx="10156825" cy="4267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“Computer programming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 is the process of designing and building an executable computer program to accomplish a specific computing results…The purpose of programming is to find a sequence of instructions that will </a:t>
            </a:r>
            <a:r>
              <a:rPr lang="en-U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automate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the performance of a task” –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From Wikipedia </a:t>
            </a:r>
          </a:p>
          <a:p>
            <a:pPr marL="0" indent="0">
              <a:buNone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5624BEB-7337-493E-245A-9880240859B0}"/>
              </a:ext>
            </a:extLst>
          </p:cNvPr>
          <p:cNvSpPr txBox="1"/>
          <p:nvPr/>
        </p:nvSpPr>
        <p:spPr>
          <a:xfrm>
            <a:off x="5561012" y="1524000"/>
            <a:ext cx="6477000" cy="1981200"/>
          </a:xfrm>
          <a:custGeom>
            <a:avLst/>
            <a:gdLst>
              <a:gd name="connsiteX0" fmla="*/ 0 w 6477000"/>
              <a:gd name="connsiteY0" fmla="*/ 0 h 1981200"/>
              <a:gd name="connsiteX1" fmla="*/ 524048 w 6477000"/>
              <a:gd name="connsiteY1" fmla="*/ 0 h 1981200"/>
              <a:gd name="connsiteX2" fmla="*/ 983326 w 6477000"/>
              <a:gd name="connsiteY2" fmla="*/ 0 h 1981200"/>
              <a:gd name="connsiteX3" fmla="*/ 1572145 w 6477000"/>
              <a:gd name="connsiteY3" fmla="*/ 0 h 1981200"/>
              <a:gd name="connsiteX4" fmla="*/ 1966653 w 6477000"/>
              <a:gd name="connsiteY4" fmla="*/ 0 h 1981200"/>
              <a:gd name="connsiteX5" fmla="*/ 2425931 w 6477000"/>
              <a:gd name="connsiteY5" fmla="*/ 0 h 1981200"/>
              <a:gd name="connsiteX6" fmla="*/ 3144289 w 6477000"/>
              <a:gd name="connsiteY6" fmla="*/ 0 h 1981200"/>
              <a:gd name="connsiteX7" fmla="*/ 3733107 w 6477000"/>
              <a:gd name="connsiteY7" fmla="*/ 0 h 1981200"/>
              <a:gd name="connsiteX8" fmla="*/ 4192385 w 6477000"/>
              <a:gd name="connsiteY8" fmla="*/ 0 h 1981200"/>
              <a:gd name="connsiteX9" fmla="*/ 4586894 w 6477000"/>
              <a:gd name="connsiteY9" fmla="*/ 0 h 1981200"/>
              <a:gd name="connsiteX10" fmla="*/ 5110942 w 6477000"/>
              <a:gd name="connsiteY10" fmla="*/ 0 h 1981200"/>
              <a:gd name="connsiteX11" fmla="*/ 5699760 w 6477000"/>
              <a:gd name="connsiteY11" fmla="*/ 0 h 1981200"/>
              <a:gd name="connsiteX12" fmla="*/ 6477000 w 6477000"/>
              <a:gd name="connsiteY12" fmla="*/ 0 h 1981200"/>
              <a:gd name="connsiteX13" fmla="*/ 6477000 w 6477000"/>
              <a:gd name="connsiteY13" fmla="*/ 534924 h 1981200"/>
              <a:gd name="connsiteX14" fmla="*/ 6477000 w 6477000"/>
              <a:gd name="connsiteY14" fmla="*/ 1010412 h 1981200"/>
              <a:gd name="connsiteX15" fmla="*/ 6477000 w 6477000"/>
              <a:gd name="connsiteY15" fmla="*/ 1545336 h 1981200"/>
              <a:gd name="connsiteX16" fmla="*/ 6477000 w 6477000"/>
              <a:gd name="connsiteY16" fmla="*/ 1981200 h 1981200"/>
              <a:gd name="connsiteX17" fmla="*/ 5952952 w 6477000"/>
              <a:gd name="connsiteY17" fmla="*/ 1981200 h 1981200"/>
              <a:gd name="connsiteX18" fmla="*/ 5558444 w 6477000"/>
              <a:gd name="connsiteY18" fmla="*/ 1981200 h 1981200"/>
              <a:gd name="connsiteX19" fmla="*/ 5163935 w 6477000"/>
              <a:gd name="connsiteY19" fmla="*/ 1981200 h 1981200"/>
              <a:gd name="connsiteX20" fmla="*/ 4445577 w 6477000"/>
              <a:gd name="connsiteY20" fmla="*/ 1981200 h 1981200"/>
              <a:gd name="connsiteX21" fmla="*/ 3986299 w 6477000"/>
              <a:gd name="connsiteY21" fmla="*/ 1981200 h 1981200"/>
              <a:gd name="connsiteX22" fmla="*/ 3332711 w 6477000"/>
              <a:gd name="connsiteY22" fmla="*/ 1981200 h 1981200"/>
              <a:gd name="connsiteX23" fmla="*/ 2743893 w 6477000"/>
              <a:gd name="connsiteY23" fmla="*/ 1981200 h 1981200"/>
              <a:gd name="connsiteX24" fmla="*/ 2025535 w 6477000"/>
              <a:gd name="connsiteY24" fmla="*/ 1981200 h 1981200"/>
              <a:gd name="connsiteX25" fmla="*/ 1566256 w 6477000"/>
              <a:gd name="connsiteY25" fmla="*/ 1981200 h 1981200"/>
              <a:gd name="connsiteX26" fmla="*/ 847898 w 6477000"/>
              <a:gd name="connsiteY26" fmla="*/ 1981200 h 1981200"/>
              <a:gd name="connsiteX27" fmla="*/ 0 w 6477000"/>
              <a:gd name="connsiteY27" fmla="*/ 1981200 h 1981200"/>
              <a:gd name="connsiteX28" fmla="*/ 0 w 6477000"/>
              <a:gd name="connsiteY28" fmla="*/ 1446276 h 1981200"/>
              <a:gd name="connsiteX29" fmla="*/ 0 w 6477000"/>
              <a:gd name="connsiteY29" fmla="*/ 911352 h 1981200"/>
              <a:gd name="connsiteX30" fmla="*/ 0 w 6477000"/>
              <a:gd name="connsiteY30" fmla="*/ 475488 h 1981200"/>
              <a:gd name="connsiteX31" fmla="*/ 0 w 6477000"/>
              <a:gd name="connsiteY31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77000" h="1981200" extrusionOk="0">
                <a:moveTo>
                  <a:pt x="0" y="0"/>
                </a:moveTo>
                <a:cubicBezTo>
                  <a:pt x="246109" y="-49583"/>
                  <a:pt x="376451" y="29047"/>
                  <a:pt x="524048" y="0"/>
                </a:cubicBezTo>
                <a:cubicBezTo>
                  <a:pt x="671645" y="-29047"/>
                  <a:pt x="874895" y="48674"/>
                  <a:pt x="983326" y="0"/>
                </a:cubicBezTo>
                <a:cubicBezTo>
                  <a:pt x="1091757" y="-48674"/>
                  <a:pt x="1368034" y="67395"/>
                  <a:pt x="1572145" y="0"/>
                </a:cubicBezTo>
                <a:cubicBezTo>
                  <a:pt x="1776256" y="-67395"/>
                  <a:pt x="1837773" y="41566"/>
                  <a:pt x="1966653" y="0"/>
                </a:cubicBezTo>
                <a:cubicBezTo>
                  <a:pt x="2095533" y="-41566"/>
                  <a:pt x="2300545" y="11445"/>
                  <a:pt x="2425931" y="0"/>
                </a:cubicBezTo>
                <a:cubicBezTo>
                  <a:pt x="2551317" y="-11445"/>
                  <a:pt x="2980611" y="22074"/>
                  <a:pt x="3144289" y="0"/>
                </a:cubicBezTo>
                <a:cubicBezTo>
                  <a:pt x="3307967" y="-22074"/>
                  <a:pt x="3535289" y="6415"/>
                  <a:pt x="3733107" y="0"/>
                </a:cubicBezTo>
                <a:cubicBezTo>
                  <a:pt x="3930925" y="-6415"/>
                  <a:pt x="4031428" y="13050"/>
                  <a:pt x="4192385" y="0"/>
                </a:cubicBezTo>
                <a:cubicBezTo>
                  <a:pt x="4353342" y="-13050"/>
                  <a:pt x="4423304" y="6594"/>
                  <a:pt x="4586894" y="0"/>
                </a:cubicBezTo>
                <a:cubicBezTo>
                  <a:pt x="4750484" y="-6594"/>
                  <a:pt x="4851298" y="3432"/>
                  <a:pt x="5110942" y="0"/>
                </a:cubicBezTo>
                <a:cubicBezTo>
                  <a:pt x="5370586" y="-3432"/>
                  <a:pt x="5447174" y="11604"/>
                  <a:pt x="5699760" y="0"/>
                </a:cubicBezTo>
                <a:cubicBezTo>
                  <a:pt x="5952346" y="-11604"/>
                  <a:pt x="6212200" y="82972"/>
                  <a:pt x="6477000" y="0"/>
                </a:cubicBezTo>
                <a:cubicBezTo>
                  <a:pt x="6493033" y="208528"/>
                  <a:pt x="6413635" y="269749"/>
                  <a:pt x="6477000" y="534924"/>
                </a:cubicBezTo>
                <a:cubicBezTo>
                  <a:pt x="6540365" y="800099"/>
                  <a:pt x="6455369" y="793749"/>
                  <a:pt x="6477000" y="1010412"/>
                </a:cubicBezTo>
                <a:cubicBezTo>
                  <a:pt x="6498631" y="1227075"/>
                  <a:pt x="6435512" y="1291621"/>
                  <a:pt x="6477000" y="1545336"/>
                </a:cubicBezTo>
                <a:cubicBezTo>
                  <a:pt x="6518488" y="1799051"/>
                  <a:pt x="6427545" y="1805457"/>
                  <a:pt x="6477000" y="1981200"/>
                </a:cubicBezTo>
                <a:cubicBezTo>
                  <a:pt x="6291686" y="1993288"/>
                  <a:pt x="6062301" y="1928804"/>
                  <a:pt x="5952952" y="1981200"/>
                </a:cubicBezTo>
                <a:cubicBezTo>
                  <a:pt x="5843603" y="2033596"/>
                  <a:pt x="5656375" y="1941797"/>
                  <a:pt x="5558444" y="1981200"/>
                </a:cubicBezTo>
                <a:cubicBezTo>
                  <a:pt x="5460513" y="2020603"/>
                  <a:pt x="5334212" y="1940872"/>
                  <a:pt x="5163935" y="1981200"/>
                </a:cubicBezTo>
                <a:cubicBezTo>
                  <a:pt x="4993658" y="2021528"/>
                  <a:pt x="4691565" y="1927672"/>
                  <a:pt x="4445577" y="1981200"/>
                </a:cubicBezTo>
                <a:cubicBezTo>
                  <a:pt x="4199589" y="2034728"/>
                  <a:pt x="4096696" y="1948732"/>
                  <a:pt x="3986299" y="1981200"/>
                </a:cubicBezTo>
                <a:cubicBezTo>
                  <a:pt x="3875902" y="2013668"/>
                  <a:pt x="3513946" y="1971598"/>
                  <a:pt x="3332711" y="1981200"/>
                </a:cubicBezTo>
                <a:cubicBezTo>
                  <a:pt x="3151476" y="1990802"/>
                  <a:pt x="2999589" y="1948335"/>
                  <a:pt x="2743893" y="1981200"/>
                </a:cubicBezTo>
                <a:cubicBezTo>
                  <a:pt x="2488197" y="2014065"/>
                  <a:pt x="2328494" y="1967746"/>
                  <a:pt x="2025535" y="1981200"/>
                </a:cubicBezTo>
                <a:cubicBezTo>
                  <a:pt x="1722576" y="1994654"/>
                  <a:pt x="1781296" y="1955627"/>
                  <a:pt x="1566256" y="1981200"/>
                </a:cubicBezTo>
                <a:cubicBezTo>
                  <a:pt x="1351216" y="2006773"/>
                  <a:pt x="1131079" y="1929717"/>
                  <a:pt x="847898" y="1981200"/>
                </a:cubicBezTo>
                <a:cubicBezTo>
                  <a:pt x="564717" y="2032683"/>
                  <a:pt x="391427" y="1886035"/>
                  <a:pt x="0" y="1981200"/>
                </a:cubicBezTo>
                <a:cubicBezTo>
                  <a:pt x="-17522" y="1830542"/>
                  <a:pt x="56815" y="1701980"/>
                  <a:pt x="0" y="1446276"/>
                </a:cubicBezTo>
                <a:cubicBezTo>
                  <a:pt x="-56815" y="1190572"/>
                  <a:pt x="8737" y="1032197"/>
                  <a:pt x="0" y="911352"/>
                </a:cubicBezTo>
                <a:cubicBezTo>
                  <a:pt x="-8737" y="790507"/>
                  <a:pt x="27790" y="608119"/>
                  <a:pt x="0" y="475488"/>
                </a:cubicBezTo>
                <a:cubicBezTo>
                  <a:pt x="-27790" y="342857"/>
                  <a:pt x="49094" y="10950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145245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40C8E-DF07-AEB7-C29C-FDBBC28D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Programming Language</a:t>
            </a:r>
          </a:p>
        </p:txBody>
      </p:sp>
      <p:pic>
        <p:nvPicPr>
          <p:cNvPr id="2056" name="Picture 8" descr="Python logo">
            <a:extLst>
              <a:ext uri="{FF2B5EF4-FFF2-40B4-BE49-F238E27FC236}">
                <a16:creationId xmlns:a16="http://schemas.microsoft.com/office/drawing/2014/main" id="{62CF84C7-EF07-42FA-B1B5-C6040923A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714" y1="56429" x2="45714" y2="56429"/>
                        <a14:foregroundMark x1="45714" y1="56429" x2="45714" y2="56429"/>
                        <a14:foregroundMark x1="53929" y1="56429" x2="57857" y2="55714"/>
                        <a14:foregroundMark x1="45714" y1="75357" x2="45714" y2="75357"/>
                        <a14:foregroundMark x1="62500" y1="71429" x2="62500" y2="7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22" y="1856028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Java logo">
            <a:extLst>
              <a:ext uri="{FF2B5EF4-FFF2-40B4-BE49-F238E27FC236}">
                <a16:creationId xmlns:a16="http://schemas.microsoft.com/office/drawing/2014/main" id="{9FC6549D-FF23-40D7-A626-A461C9167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856028"/>
            <a:ext cx="792549" cy="145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++logo">
            <a:extLst>
              <a:ext uri="{FF2B5EF4-FFF2-40B4-BE49-F238E27FC236}">
                <a16:creationId xmlns:a16="http://schemas.microsoft.com/office/drawing/2014/main" id="{E4DD5941-9446-43C8-8FB6-A966D2BD8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622" y="1938028"/>
            <a:ext cx="1152366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1350B3-0A41-4E45-BA2B-5A448B4B7344}"/>
              </a:ext>
            </a:extLst>
          </p:cNvPr>
          <p:cNvSpPr txBox="1"/>
          <p:nvPr/>
        </p:nvSpPr>
        <p:spPr>
          <a:xfrm>
            <a:off x="533635" y="303514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python</a:t>
            </a:r>
          </a:p>
        </p:txBody>
      </p:sp>
      <p:pic>
        <p:nvPicPr>
          <p:cNvPr id="1026" name="Picture 2" descr="Top 10 Programming Languages on GitHub in 2023">
            <a:extLst>
              <a:ext uri="{FF2B5EF4-FFF2-40B4-BE49-F238E27FC236}">
                <a16:creationId xmlns:a16="http://schemas.microsoft.com/office/drawing/2014/main" id="{DFD245E7-1E4E-9317-C4F8-ADBD15B0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87" y="3701050"/>
            <a:ext cx="4735425" cy="315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julia logo">
            <a:extLst>
              <a:ext uri="{FF2B5EF4-FFF2-40B4-BE49-F238E27FC236}">
                <a16:creationId xmlns:a16="http://schemas.microsoft.com/office/drawing/2014/main" id="{86DE60BE-E104-47CC-AF92-85FEEC92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779495"/>
            <a:ext cx="1416049" cy="9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Fortan">
            <a:extLst>
              <a:ext uri="{FF2B5EF4-FFF2-40B4-BE49-F238E27FC236}">
                <a16:creationId xmlns:a16="http://schemas.microsoft.com/office/drawing/2014/main" id="{92C4FF17-6B1F-493E-8035-D589316B9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575" y="1640678"/>
            <a:ext cx="1152366" cy="14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 descr="matlab logo">
            <a:extLst>
              <a:ext uri="{FF2B5EF4-FFF2-40B4-BE49-F238E27FC236}">
                <a16:creationId xmlns:a16="http://schemas.microsoft.com/office/drawing/2014/main" id="{61B5A71D-37BB-57A5-4D97-672B1D6649A9}"/>
              </a:ext>
            </a:extLst>
          </p:cNvPr>
          <p:cNvGrpSpPr/>
          <p:nvPr/>
        </p:nvGrpSpPr>
        <p:grpSpPr>
          <a:xfrm>
            <a:off x="5849897" y="1640678"/>
            <a:ext cx="1540292" cy="1587261"/>
            <a:chOff x="2094308" y="1817212"/>
            <a:chExt cx="1540292" cy="15872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71A921-CB6B-4C52-9672-FD8CD945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4308" y="1817212"/>
              <a:ext cx="1193403" cy="11934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1CB770-3E4B-4091-BB12-508947B9DB2A}"/>
                </a:ext>
              </a:extLst>
            </p:cNvPr>
            <p:cNvSpPr txBox="1"/>
            <p:nvPr/>
          </p:nvSpPr>
          <p:spPr>
            <a:xfrm>
              <a:off x="2263000" y="3035141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MATLAB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5D83BF-884C-177E-EB7C-1DF019AC8537}"/>
              </a:ext>
            </a:extLst>
          </p:cNvPr>
          <p:cNvGrpSpPr/>
          <p:nvPr/>
        </p:nvGrpSpPr>
        <p:grpSpPr>
          <a:xfrm>
            <a:off x="9025074" y="1808792"/>
            <a:ext cx="2235001" cy="1419146"/>
            <a:chOff x="5269485" y="1985326"/>
            <a:chExt cx="2235001" cy="1419146"/>
          </a:xfrm>
        </p:grpSpPr>
        <p:pic>
          <p:nvPicPr>
            <p:cNvPr id="13" name="Picture 10" descr="Mathematica Logo">
              <a:extLst>
                <a:ext uri="{FF2B5EF4-FFF2-40B4-BE49-F238E27FC236}">
                  <a16:creationId xmlns:a16="http://schemas.microsoft.com/office/drawing/2014/main" id="{D89B85D7-03B3-4FF7-85AF-C1ADD9011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6338" y="1985326"/>
              <a:ext cx="850899" cy="887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54673F-1D71-40BE-A5AF-5E0BEFB7F4FF}"/>
                </a:ext>
              </a:extLst>
            </p:cNvPr>
            <p:cNvSpPr txBox="1"/>
            <p:nvPr/>
          </p:nvSpPr>
          <p:spPr>
            <a:xfrm>
              <a:off x="5269485" y="3035140"/>
              <a:ext cx="2235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Mathematica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FAAE608-7272-59D7-1B10-708302E83F81}"/>
              </a:ext>
            </a:extLst>
          </p:cNvPr>
          <p:cNvSpPr txBox="1"/>
          <p:nvPr/>
        </p:nvSpPr>
        <p:spPr>
          <a:xfrm>
            <a:off x="6900662" y="3505200"/>
            <a:ext cx="446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166012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BF939605-9DA3-4613-B40B-75691AD54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1676400"/>
            <a:ext cx="9677400" cy="970450"/>
          </a:xfrm>
        </p:spPr>
        <p:txBody>
          <a:bodyPr>
            <a:normAutofit fontScale="90000"/>
          </a:bodyPr>
          <a:lstStyle/>
          <a:p>
            <a:pPr algn="ctr">
              <a:lnSpc>
                <a:spcPct val="250000"/>
              </a:lnSpc>
              <a:spcBef>
                <a:spcPts val="3600"/>
              </a:spcBef>
            </a:pPr>
            <a:r>
              <a:rPr lang="en-US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Do we need programming for physics?</a:t>
            </a:r>
          </a:p>
        </p:txBody>
      </p:sp>
    </p:spTree>
    <p:extLst>
      <p:ext uri="{BB962C8B-B14F-4D97-AF65-F5344CB8AC3E}">
        <p14:creationId xmlns:p14="http://schemas.microsoft.com/office/powerpoint/2010/main" val="154224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hysics at all time scales">
            <a:extLst>
              <a:ext uri="{FF2B5EF4-FFF2-40B4-BE49-F238E27FC236}">
                <a16:creationId xmlns:a16="http://schemas.microsoft.com/office/drawing/2014/main" id="{47DDE07D-F668-431A-AAFA-D95785379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741" y="2666055"/>
            <a:ext cx="5181600" cy="349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 descr="physics at all length scales">
            <a:extLst>
              <a:ext uri="{FF2B5EF4-FFF2-40B4-BE49-F238E27FC236}">
                <a16:creationId xmlns:a16="http://schemas.microsoft.com/office/drawing/2014/main" id="{80037672-9F10-4940-B016-FFE6B72A73FA}"/>
              </a:ext>
            </a:extLst>
          </p:cNvPr>
          <p:cNvGrpSpPr/>
          <p:nvPr/>
        </p:nvGrpSpPr>
        <p:grpSpPr>
          <a:xfrm>
            <a:off x="655825" y="2657090"/>
            <a:ext cx="4395599" cy="3747483"/>
            <a:chOff x="5803712" y="1524000"/>
            <a:chExt cx="6231125" cy="5360075"/>
          </a:xfrm>
        </p:grpSpPr>
        <p:pic>
          <p:nvPicPr>
            <p:cNvPr id="1030" name="Picture 6" descr="Ouroboros symbol presented as a scale for the size of physical objects">
              <a:extLst>
                <a:ext uri="{FF2B5EF4-FFF2-40B4-BE49-F238E27FC236}">
                  <a16:creationId xmlns:a16="http://schemas.microsoft.com/office/drawing/2014/main" id="{DCAA2592-6E93-4226-B1B7-70EB69539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3712" y="1524000"/>
              <a:ext cx="5238750" cy="459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6E4D8E-07A2-4A8E-AC7C-00BED09B5A1F}"/>
                </a:ext>
              </a:extLst>
            </p:cNvPr>
            <p:cNvSpPr/>
            <p:nvPr/>
          </p:nvSpPr>
          <p:spPr>
            <a:xfrm>
              <a:off x="5942012" y="6237744"/>
              <a:ext cx="6092825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chemeClr val="accent4"/>
                  </a:solidFill>
                  <a:latin typeface="time"/>
                </a:rPr>
                <a:t>Adapted from Nancy Ellen Abrams and Joel R. Primack</a:t>
              </a:r>
              <a:br>
                <a:rPr lang="en-US" sz="1200" dirty="0">
                  <a:solidFill>
                    <a:schemeClr val="accent4"/>
                  </a:solidFill>
                </a:rPr>
              </a:br>
              <a:r>
                <a:rPr lang="en-US" sz="1200" dirty="0">
                  <a:solidFill>
                    <a:schemeClr val="accent4"/>
                  </a:solidFill>
                  <a:latin typeface="time"/>
                </a:rPr>
                <a:t>(</a:t>
              </a:r>
              <a:r>
                <a:rPr lang="en-US" sz="1200" i="1" dirty="0">
                  <a:solidFill>
                    <a:schemeClr val="accent4"/>
                  </a:solidFill>
                  <a:latin typeface="time"/>
                </a:rPr>
                <a:t>The View From the Center of the Universe: discovering our extraordinary place in the cosmos</a:t>
              </a:r>
              <a:r>
                <a:rPr lang="en-US" sz="1200" dirty="0">
                  <a:solidFill>
                    <a:schemeClr val="accent4"/>
                  </a:solidFill>
                  <a:latin typeface="time"/>
                </a:rPr>
                <a:t>, 2007)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20C5A65-F1E1-641B-6D08-0B0C93FDAD51}"/>
              </a:ext>
            </a:extLst>
          </p:cNvPr>
          <p:cNvSpPr txBox="1"/>
          <p:nvPr/>
        </p:nvSpPr>
        <p:spPr>
          <a:xfrm>
            <a:off x="379412" y="1447800"/>
            <a:ext cx="6093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Physics studies natural phenomena at all scales, from galaxies to atoms, from the big bang to the future.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64802CF-F94C-0200-ADF0-1AC215FC4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What is Physics?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4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21962</TotalTime>
  <Words>1003</Words>
  <Application>Microsoft Office PowerPoint</Application>
  <PresentationFormat>Custom</PresentationFormat>
  <Paragraphs>168</Paragraphs>
  <Slides>33</Slides>
  <Notes>0</Notes>
  <HiddenSlides>4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Aptos</vt:lpstr>
      <vt:lpstr>Aptos Display</vt:lpstr>
      <vt:lpstr>Arial</vt:lpstr>
      <vt:lpstr>Cambria Math</vt:lpstr>
      <vt:lpstr>Century Gothic</vt:lpstr>
      <vt:lpstr>CMU San Serif</vt:lpstr>
      <vt:lpstr>CMU Sans Serif</vt:lpstr>
      <vt:lpstr>CMU Serif</vt:lpstr>
      <vt:lpstr>time</vt:lpstr>
      <vt:lpstr>Office Theme</vt:lpstr>
      <vt:lpstr>PHYS 150: Programming for Physics</vt:lpstr>
      <vt:lpstr>About me</vt:lpstr>
      <vt:lpstr>About me</vt:lpstr>
      <vt:lpstr>Course Information</vt:lpstr>
      <vt:lpstr>What is Programming used for?</vt:lpstr>
      <vt:lpstr>What is Programming?</vt:lpstr>
      <vt:lpstr>Common Programming Language</vt:lpstr>
      <vt:lpstr>Do we need programming for physics?</vt:lpstr>
      <vt:lpstr>What is Physics?</vt:lpstr>
      <vt:lpstr>PowerPoint Presentation</vt:lpstr>
      <vt:lpstr>Two goals of physicists</vt:lpstr>
      <vt:lpstr>PowerPoint Presentation</vt:lpstr>
      <vt:lpstr>PowerPoint Presentation</vt:lpstr>
      <vt:lpstr>PowerPoint Presentation</vt:lpstr>
      <vt:lpstr>Black holes: singularity of space-time</vt:lpstr>
      <vt:lpstr>PowerPoint Presentation</vt:lpstr>
      <vt:lpstr>PowerPoint Presentation</vt:lpstr>
      <vt:lpstr>Fluid Dynamics</vt:lpstr>
      <vt:lpstr>Biophysics</vt:lpstr>
      <vt:lpstr>Conway's Game of Life</vt:lpstr>
      <vt:lpstr>PowerPoint Presentation</vt:lpstr>
      <vt:lpstr>Quantum Physics</vt:lpstr>
      <vt:lpstr>Schrodinger’s Cat</vt:lpstr>
      <vt:lpstr>Many Schrodinger’s cats</vt:lpstr>
      <vt:lpstr>Quantum Computing</vt:lpstr>
      <vt:lpstr>PowerPoint Presentation</vt:lpstr>
      <vt:lpstr>PowerPoint Presentation</vt:lpstr>
      <vt:lpstr>PowerPoint Presentation</vt:lpstr>
      <vt:lpstr>PowerPoint Presentation</vt:lpstr>
      <vt:lpstr>Programming as an important tool in modern physics research</vt:lpstr>
      <vt:lpstr>PowerPoint Presentation</vt:lpstr>
      <vt:lpstr>PowerPoint Presentation</vt:lpstr>
      <vt:lpstr>What are the advantages of using Programming in Physics?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Physics</dc:title>
  <dc:creator>Shenglong Xu</dc:creator>
  <cp:lastModifiedBy>Xu, Shenglong</cp:lastModifiedBy>
  <cp:revision>127</cp:revision>
  <dcterms:created xsi:type="dcterms:W3CDTF">2020-07-13T17:46:25Z</dcterms:created>
  <dcterms:modified xsi:type="dcterms:W3CDTF">2025-08-25T18:45:49Z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